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1" r:id="rId6"/>
    <p:sldId id="260" r:id="rId7"/>
    <p:sldId id="304" r:id="rId8"/>
    <p:sldId id="274" r:id="rId9"/>
    <p:sldId id="271" r:id="rId10"/>
    <p:sldId id="272" r:id="rId11"/>
    <p:sldId id="273" r:id="rId12"/>
    <p:sldId id="305" r:id="rId13"/>
    <p:sldId id="275" r:id="rId14"/>
    <p:sldId id="276" r:id="rId15"/>
    <p:sldId id="277" r:id="rId16"/>
    <p:sldId id="298" r:id="rId17"/>
    <p:sldId id="306" r:id="rId18"/>
    <p:sldId id="299" r:id="rId19"/>
    <p:sldId id="300" r:id="rId20"/>
    <p:sldId id="301" r:id="rId21"/>
    <p:sldId id="269" r:id="rId22"/>
    <p:sldId id="270" r:id="rId23"/>
    <p:sldId id="307" r:id="rId24"/>
    <p:sldId id="289" r:id="rId25"/>
    <p:sldId id="290" r:id="rId26"/>
    <p:sldId id="293" r:id="rId27"/>
    <p:sldId id="294" r:id="rId28"/>
    <p:sldId id="295" r:id="rId29"/>
    <p:sldId id="296" r:id="rId30"/>
    <p:sldId id="308" r:id="rId31"/>
    <p:sldId id="278" r:id="rId32"/>
    <p:sldId id="302" r:id="rId33"/>
    <p:sldId id="303" r:id="rId34"/>
    <p:sldId id="29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043B0"/>
    <a:srgbClr val="BA67FC"/>
    <a:srgbClr val="E7E7E7"/>
    <a:srgbClr val="E9E9E9"/>
    <a:srgbClr val="868686"/>
    <a:srgbClr val="8C8C8C"/>
    <a:srgbClr val="999999"/>
    <a:srgbClr val="CA8A01"/>
    <a:srgbClr val="086F01"/>
    <a:srgbClr val="FE9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7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D8E45-FD10-A04B-BF1A-520DE54EB9C8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47ED-C1C6-CC4E-AFC2-7EBF8AC08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3A889-DCE2-2F4E-A5C5-6A8E1B6795BE}" type="datetime1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BAC82D-5DAF-4C4B-B3F7-2E0C0780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32CFD-D8C6-1545-874E-903D6B8613AA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E6B4F-75F3-5E44-99BC-D5D355E4AA32}" type="slidenum">
              <a:rPr lang="en-US"/>
              <a:pPr/>
              <a:t>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EA9C0-F2EE-A54F-9C29-3CC67CC1DB3C}" type="slidenum">
              <a:rPr lang="en-US"/>
              <a:pPr/>
              <a:t>10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Global Warming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8160C-44CE-6B43-A762-4E1E5BF8585E}" type="slidenum">
              <a:rPr lang="en-US"/>
              <a:pPr/>
              <a:t>11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Biomass and other Renewables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CD53D-4F0B-5D49-8A7B-71EBB46CC46E}" type="slidenum">
              <a:rPr lang="en-US"/>
              <a:pPr/>
              <a:t>21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Biomass and other Renewables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FDE92-627C-C543-A90D-337CA8E6B44B}" type="slidenum">
              <a:rPr lang="en-US"/>
              <a:pPr/>
              <a:t>22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E0C7-DF51-8046-AEC7-D7CBCB25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F65F-A491-D74C-B238-DD2441C0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AD88-8524-5346-A7BF-84A9EE36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F72C-353B-5543-A10E-BA58CABC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69E7-6998-1046-90E2-67E97AB8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2C61-95F6-A540-B322-C9169A42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D747-E926-854A-9E0F-93AE700C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529-2653-1543-8C2E-F66D6F55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ADA2-FA11-E646-A3CD-DA11B525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3649-6E8B-BF41-A87A-36E83084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3BD6-CCD6-4640-A328-6FC5C25BE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Tom Murphy/UCSD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26E4F7-32FF-814D-8F93-DBA7A0B9F0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_in_nepal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Physics Estimation…</a:t>
            </a:r>
            <a:br>
              <a:rPr lang="en-US" dirty="0" smtClean="0"/>
            </a:br>
            <a:r>
              <a:rPr lang="en-US" dirty="0" smtClean="0"/>
              <a:t>…in sorting out future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Tom Murphy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UCSD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98F2-8CEB-0149-A117-24097952F521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</a:t>
            </a:r>
            <a:r>
              <a:rPr lang="en-US" baseline="-25000" dirty="0"/>
              <a:t>2</a:t>
            </a:r>
            <a:r>
              <a:rPr lang="en-US" dirty="0" smtClean="0"/>
              <a:t> Rise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sz="2400" dirty="0"/>
              <a:t>We can do the same thing for the entire fossil fuel history</a:t>
            </a:r>
          </a:p>
          <a:p>
            <a:pPr lvl="1"/>
            <a:r>
              <a:rPr lang="en-US" sz="2000" dirty="0"/>
              <a:t>have gone through </a:t>
            </a:r>
            <a:r>
              <a:rPr lang="en-US" sz="2000" dirty="0" smtClean="0">
                <a:solidFill>
                  <a:srgbClr val="3366FF"/>
                </a:solidFill>
              </a:rPr>
              <a:t>1.2 </a:t>
            </a:r>
            <a:r>
              <a:rPr lang="en-US" sz="2000" dirty="0">
                <a:solidFill>
                  <a:srgbClr val="3366FF"/>
                </a:solidFill>
              </a:rPr>
              <a:t>trillion barrels</a:t>
            </a:r>
            <a:r>
              <a:rPr lang="en-US" sz="2000" dirty="0"/>
              <a:t> of oil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170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endParaRPr lang="en-US" sz="2000" dirty="0">
              <a:solidFill>
                <a:srgbClr val="3366FF"/>
              </a:solidFill>
              <a:sym typeface="Symbol" charset="2"/>
            </a:endParaRPr>
          </a:p>
          <a:p>
            <a:pPr marL="1085850" lvl="2"/>
            <a:r>
              <a:rPr lang="en-US" sz="1800" dirty="0" err="1">
                <a:sym typeface="Symbol" charset="2"/>
              </a:rPr>
              <a:t>Gtoe</a:t>
            </a:r>
            <a:r>
              <a:rPr lang="en-US" sz="1800" dirty="0">
                <a:sym typeface="Symbol" charset="2"/>
              </a:rPr>
              <a:t> is </a:t>
            </a:r>
            <a:r>
              <a:rPr lang="en-US" sz="1800" dirty="0" err="1">
                <a:sym typeface="Symbol" charset="2"/>
              </a:rPr>
              <a:t>gigaton</a:t>
            </a:r>
            <a:r>
              <a:rPr lang="en-US" sz="1800" dirty="0">
                <a:sym typeface="Symbol" charset="2"/>
              </a:rPr>
              <a:t> (10</a:t>
            </a:r>
            <a:r>
              <a:rPr lang="en-US" sz="1800" baseline="30000" dirty="0">
                <a:sym typeface="Symbol" charset="2"/>
              </a:rPr>
              <a:t>9</a:t>
            </a:r>
            <a:r>
              <a:rPr lang="en-US" sz="1800" dirty="0">
                <a:sym typeface="Symbol" charset="2"/>
              </a:rPr>
              <a:t> ton) oil equivalent (by energy)</a:t>
            </a:r>
          </a:p>
          <a:p>
            <a:pPr lvl="1"/>
            <a:r>
              <a:rPr lang="en-US" sz="2000" dirty="0">
                <a:sym typeface="Symbol" charset="2"/>
              </a:rPr>
              <a:t>used about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180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 coal worldwide</a:t>
            </a:r>
          </a:p>
          <a:p>
            <a:pPr marL="1085850" lvl="2"/>
            <a:r>
              <a:rPr lang="en-US" sz="1800" dirty="0">
                <a:sym typeface="Symbol" charset="2"/>
              </a:rPr>
              <a:t>using </a:t>
            </a:r>
            <a:r>
              <a:rPr lang="en-US" sz="1800" dirty="0" smtClean="0">
                <a:sym typeface="Symbol" charset="2"/>
              </a:rPr>
              <a:t>45 </a:t>
            </a:r>
            <a:r>
              <a:rPr lang="en-US" sz="1800" dirty="0" err="1">
                <a:sym typeface="Symbol" charset="2"/>
              </a:rPr>
              <a:t>Gtoe</a:t>
            </a:r>
            <a:r>
              <a:rPr lang="en-US" sz="1800" dirty="0">
                <a:sym typeface="Symbol" charset="2"/>
              </a:rPr>
              <a:t> U.S. times </a:t>
            </a:r>
            <a:r>
              <a:rPr lang="en-US" sz="1800" dirty="0">
                <a:solidFill>
                  <a:srgbClr val="FF0000"/>
                </a:solidFill>
                <a:sym typeface="Symbol" charset="2"/>
              </a:rPr>
              <a:t>four</a:t>
            </a:r>
            <a:r>
              <a:rPr lang="en-US" sz="1800" dirty="0">
                <a:sym typeface="Symbol" charset="2"/>
              </a:rPr>
              <a:t>, since U.S. uses</a:t>
            </a:r>
            <a:r>
              <a:rPr lang="en-US" sz="1800" dirty="0" smtClean="0">
                <a:sym typeface="Symbol" charset="2"/>
              </a:rPr>
              <a:t> ~25</a:t>
            </a:r>
            <a:r>
              <a:rPr lang="en-US" sz="1800" dirty="0">
                <a:sym typeface="Symbol" charset="2"/>
              </a:rPr>
              <a:t>% of world energy</a:t>
            </a:r>
          </a:p>
          <a:p>
            <a:pPr lvl="1"/>
            <a:r>
              <a:rPr lang="en-US" sz="2000" dirty="0">
                <a:sym typeface="Symbol" charset="2"/>
              </a:rPr>
              <a:t>used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1100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tcf</a:t>
            </a:r>
            <a:r>
              <a:rPr lang="en-US" sz="2000" dirty="0">
                <a:sym typeface="Symbol" charset="2"/>
              </a:rPr>
              <a:t> natural gas in U.S.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30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, so guess </a:t>
            </a:r>
            <a:r>
              <a:rPr lang="en-US" sz="2000" dirty="0" smtClean="0">
                <a:solidFill>
                  <a:srgbClr val="FF0000"/>
                </a:solidFill>
                <a:sym typeface="Symbol" charset="2"/>
              </a:rPr>
              <a:t>120 </a:t>
            </a:r>
            <a:r>
              <a:rPr lang="en-US" sz="2000" dirty="0" err="1">
                <a:solidFill>
                  <a:srgbClr val="FF0000"/>
                </a:solidFill>
                <a:sym typeface="Symbol" charset="2"/>
              </a:rPr>
              <a:t>Gtoe</a:t>
            </a:r>
            <a:r>
              <a:rPr lang="en-US" sz="2000" dirty="0">
                <a:sym typeface="Symbol" charset="2"/>
              </a:rPr>
              <a:t> worldwide</a:t>
            </a:r>
          </a:p>
          <a:p>
            <a:pPr lvl="1"/>
            <a:r>
              <a:rPr lang="en-US" sz="2000" dirty="0" smtClean="0">
                <a:solidFill>
                  <a:schemeClr val="hlink"/>
                </a:solidFill>
                <a:sym typeface="Symbol" charset="2"/>
              </a:rPr>
              <a:t>470 </a:t>
            </a:r>
            <a:r>
              <a:rPr lang="en-US" sz="2000" dirty="0" err="1">
                <a:solidFill>
                  <a:schemeClr val="hlink"/>
                </a:solidFill>
                <a:sym typeface="Symbol" charset="2"/>
              </a:rPr>
              <a:t>Gtoe</a:t>
            </a:r>
            <a:r>
              <a:rPr lang="en-US" sz="2000" dirty="0">
                <a:solidFill>
                  <a:schemeClr val="hlink"/>
                </a:solidFill>
                <a:sym typeface="Symbol" charset="2"/>
              </a:rPr>
              <a:t> of fossil fuels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1.4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15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kg</a:t>
            </a:r>
            <a:r>
              <a:rPr lang="en-US" sz="2000" dirty="0">
                <a:sym typeface="Symbol" charset="2"/>
              </a:rPr>
              <a:t> of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(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3</a:t>
            </a:r>
            <a:r>
              <a:rPr lang="en-US" sz="2000" dirty="0">
                <a:sym typeface="Symbol" charset="2"/>
              </a:rPr>
              <a:t> FF mass)</a:t>
            </a:r>
          </a:p>
          <a:p>
            <a:pPr lvl="1"/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280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of atmosphere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mass</a:t>
            </a:r>
            <a:r>
              <a:rPr lang="en-US" sz="2000" dirty="0">
                <a:sym typeface="Symbol" charset="2"/>
              </a:rPr>
              <a:t>;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180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</a:t>
            </a:r>
          </a:p>
          <a:p>
            <a:pPr lvl="1"/>
            <a:r>
              <a:rPr lang="en-US" sz="2000" dirty="0">
                <a:sym typeface="Symbol" charset="2"/>
              </a:rPr>
              <a:t>half into atmosphere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90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increase</a:t>
            </a:r>
          </a:p>
          <a:p>
            <a:pPr lvl="1"/>
            <a:r>
              <a:rPr lang="en-US" sz="2000" dirty="0">
                <a:sym typeface="Symbol" charset="2"/>
              </a:rPr>
              <a:t>see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115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ppm</a:t>
            </a:r>
            <a:r>
              <a:rPr lang="en-US" sz="2000" dirty="0">
                <a:sym typeface="Symbol" charset="2"/>
              </a:rPr>
              <a:t> increase (280 </a:t>
            </a:r>
            <a:r>
              <a:rPr lang="en-US" sz="2000" dirty="0" err="1">
                <a:sym typeface="Symbol" charset="2"/>
              </a:rPr>
              <a:t>ppm</a:t>
            </a:r>
            <a:r>
              <a:rPr lang="en-US" sz="2000" dirty="0">
                <a:sym typeface="Symbol" charset="2"/>
              </a:rPr>
              <a:t> pre-industrial to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395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 err="1" smtClean="0">
                <a:sym typeface="Symbol" charset="2"/>
              </a:rPr>
              <a:t>ppm</a:t>
            </a:r>
            <a:r>
              <a:rPr lang="en-US" sz="2000" dirty="0" smtClean="0">
                <a:sym typeface="Symbol" charset="2"/>
              </a:rPr>
              <a:t> today)</a:t>
            </a:r>
            <a:endParaRPr lang="en-US" sz="2000" dirty="0">
              <a:sym typeface="Symbol" charset="2"/>
            </a:endParaRPr>
          </a:p>
          <a:p>
            <a:r>
              <a:rPr lang="en-US" sz="2400" dirty="0">
                <a:sym typeface="Symbol" charset="2"/>
              </a:rPr>
              <a:t>So the CO</a:t>
            </a:r>
            <a:r>
              <a:rPr lang="en-US" sz="2400" baseline="-25000" dirty="0">
                <a:sym typeface="Symbol" charset="2"/>
              </a:rPr>
              <a:t>2</a:t>
            </a:r>
            <a:r>
              <a:rPr lang="en-US" sz="2400" dirty="0">
                <a:sym typeface="Symbol" charset="2"/>
              </a:rPr>
              <a:t> increase is </a:t>
            </a:r>
            <a:r>
              <a:rPr lang="en-US" sz="2400" i="1" dirty="0">
                <a:solidFill>
                  <a:srgbClr val="CA8A01"/>
                </a:solidFill>
                <a:sym typeface="Symbol" charset="2"/>
              </a:rPr>
              <a:t>absolutely expected</a:t>
            </a:r>
            <a:r>
              <a:rPr lang="en-US" sz="2400" dirty="0">
                <a:sym typeface="Symbol" charset="2"/>
              </a:rPr>
              <a:t>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mospheric_Transmission.png"/>
          <p:cNvPicPr>
            <a:picLocks noChangeAspect="1"/>
          </p:cNvPicPr>
          <p:nvPr/>
        </p:nvPicPr>
        <p:blipFill>
          <a:blip r:embed="rId3">
            <a:alphaModFix amt="21000"/>
          </a:blip>
          <a:srcRect l="9779" t="10843" r="3206" b="7910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9660" y="2925402"/>
            <a:ext cx="2431381" cy="92311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4B48-9F7A-7E4A-9257-A7914D0CBCF5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Temperature Rise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Applying </a:t>
            </a:r>
            <a:r>
              <a:rPr lang="en-US" i="1" dirty="0" smtClean="0">
                <a:solidFill>
                  <a:srgbClr val="3366FF"/>
                </a:solidFill>
              </a:rPr>
              <a:t>σT</a:t>
            </a:r>
            <a:r>
              <a:rPr lang="en-US" baseline="30000" dirty="0" smtClean="0">
                <a:solidFill>
                  <a:srgbClr val="3366FF"/>
                </a:solidFill>
              </a:rPr>
              <a:t>4</a:t>
            </a:r>
            <a:r>
              <a:rPr lang="en-US" dirty="0" smtClean="0"/>
              <a:t> in </a:t>
            </a:r>
            <a:r>
              <a:rPr lang="en-US" dirty="0" err="1" smtClean="0"/>
              <a:t>radiative</a:t>
            </a:r>
            <a:r>
              <a:rPr lang="en-US" dirty="0" smtClean="0"/>
              <a:t> equilibrium, Earth is </a:t>
            </a:r>
            <a:r>
              <a:rPr lang="en-US" dirty="0" smtClean="0">
                <a:solidFill>
                  <a:srgbClr val="9043B0"/>
                </a:solidFill>
              </a:rPr>
              <a:t>255 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actual number is </a:t>
            </a:r>
            <a:r>
              <a:rPr lang="en-US" dirty="0" smtClean="0">
                <a:solidFill>
                  <a:srgbClr val="3366FF"/>
                </a:solidFill>
              </a:rPr>
              <a:t>288 K</a:t>
            </a:r>
            <a:r>
              <a:rPr lang="en-US" dirty="0" smtClean="0"/>
              <a:t>, thanks to </a:t>
            </a:r>
            <a:r>
              <a:rPr lang="en-US" dirty="0" smtClean="0">
                <a:solidFill>
                  <a:srgbClr val="9043B0"/>
                </a:solidFill>
              </a:rPr>
              <a:t>33 K</a:t>
            </a:r>
            <a:r>
              <a:rPr lang="en-US" dirty="0" smtClean="0"/>
              <a:t> greenhouse effect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you add to the blanket, </a:t>
            </a:r>
            <a:r>
              <a:rPr lang="en-US" dirty="0" smtClean="0">
                <a:solidFill>
                  <a:srgbClr val="CA8A01"/>
                </a:solidFill>
              </a:rPr>
              <a:t>expect </a:t>
            </a:r>
            <a:r>
              <a:rPr lang="en-US" dirty="0" smtClean="0"/>
              <a:t>to get warmer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much warmer?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 know that </a:t>
            </a:r>
            <a:r>
              <a:rPr lang="en-US" dirty="0" smtClean="0">
                <a:solidFill>
                  <a:srgbClr val="3366FF"/>
                </a:solidFill>
              </a:rPr>
              <a:t>7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C</a:t>
            </a:r>
            <a:r>
              <a:rPr lang="en-US" dirty="0" smtClean="0">
                <a:sym typeface="Symbol" charset="2"/>
              </a:rPr>
              <a:t> of the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33°C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 greenhouse </a:t>
            </a:r>
            <a:r>
              <a:rPr lang="en-US" dirty="0" smtClean="0">
                <a:sym typeface="Symbol" charset="2"/>
              </a:rPr>
              <a:t>effect is from </a:t>
            </a:r>
            <a:r>
              <a:rPr lang="en-US" dirty="0">
                <a:solidFill>
                  <a:srgbClr val="CA8A01"/>
                </a:solidFill>
                <a:sym typeface="Symbol" charset="2"/>
              </a:rPr>
              <a:t>CO</a:t>
            </a:r>
            <a:r>
              <a:rPr lang="en-US" baseline="-25000" dirty="0">
                <a:solidFill>
                  <a:srgbClr val="CA8A01"/>
                </a:solidFill>
                <a:sym typeface="Symbol" charset="2"/>
              </a:rPr>
              <a:t>2</a:t>
            </a:r>
            <a:endParaRPr lang="en-US" baseline="-25000" dirty="0" smtClean="0">
              <a:solidFill>
                <a:srgbClr val="CA8A01"/>
              </a:solidFill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h</a:t>
            </a:r>
            <a:r>
              <a:rPr lang="en-US" dirty="0" smtClean="0">
                <a:sym typeface="Symbol" charset="2"/>
              </a:rPr>
              <a:t>ave </a:t>
            </a:r>
            <a:r>
              <a:rPr lang="en-US" dirty="0">
                <a:sym typeface="Symbol" charset="2"/>
              </a:rPr>
              <a:t>gone from 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280 </a:t>
            </a:r>
            <a:r>
              <a:rPr lang="en-US" dirty="0">
                <a:sym typeface="Symbol" charset="2"/>
              </a:rPr>
              <a:t>to </a:t>
            </a:r>
            <a:r>
              <a:rPr lang="en-US" dirty="0">
                <a:solidFill>
                  <a:srgbClr val="3366FF"/>
                </a:solidFill>
                <a:sym typeface="Symbol" charset="2"/>
              </a:rPr>
              <a:t>385 </a:t>
            </a:r>
            <a:r>
              <a:rPr lang="en-US" dirty="0" err="1">
                <a:sym typeface="Symbol" charset="2"/>
              </a:rPr>
              <a:t>ppm</a:t>
            </a:r>
            <a:r>
              <a:rPr lang="en-US" dirty="0">
                <a:sym typeface="Symbol" charset="2"/>
              </a:rPr>
              <a:t> (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11/8</a:t>
            </a:r>
            <a:r>
              <a:rPr lang="en-US" dirty="0">
                <a:sym typeface="Symbol" charset="2"/>
              </a:rPr>
              <a:t> times as much, or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3/8</a:t>
            </a:r>
            <a:r>
              <a:rPr lang="en-US" dirty="0">
                <a:sym typeface="Symbol" charset="2"/>
              </a:rPr>
              <a:t> increase)</a:t>
            </a:r>
            <a:endParaRPr lang="en-US" dirty="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“dumb” proportionality translates </a:t>
            </a:r>
            <a:r>
              <a:rPr lang="en-US" dirty="0">
                <a:sym typeface="Symbol" charset="2"/>
              </a:rPr>
              <a:t>into 73/8 =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21/8</a:t>
            </a:r>
            <a:r>
              <a:rPr lang="en-US" dirty="0">
                <a:sym typeface="Symbol" charset="2"/>
              </a:rPr>
              <a:t> = </a:t>
            </a:r>
            <a:r>
              <a:rPr lang="en-US" dirty="0">
                <a:solidFill>
                  <a:srgbClr val="9043B0"/>
                </a:solidFill>
                <a:sym typeface="Symbol" charset="2"/>
              </a:rPr>
              <a:t>2.6C change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takes some time because oceans are slow to respond, having </a:t>
            </a:r>
            <a:r>
              <a:rPr lang="en-US" i="1" dirty="0"/>
              <a:t>enormous</a:t>
            </a:r>
            <a:r>
              <a:rPr lang="en-US" dirty="0"/>
              <a:t> </a:t>
            </a:r>
            <a:r>
              <a:rPr lang="en-US" i="1" dirty="0">
                <a:solidFill>
                  <a:srgbClr val="CA8A01"/>
                </a:solidFill>
              </a:rPr>
              <a:t>heat </a:t>
            </a:r>
            <a:r>
              <a:rPr lang="en-US" i="1" dirty="0" smtClean="0">
                <a:solidFill>
                  <a:srgbClr val="CA8A01"/>
                </a:solidFill>
              </a:rPr>
              <a:t>capacity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actual logarithmic nature approximately linear for small changes</a:t>
            </a:r>
          </a:p>
          <a:p>
            <a:pPr>
              <a:lnSpc>
                <a:spcPct val="90000"/>
              </a:lnSpc>
            </a:pPr>
            <a:r>
              <a:rPr lang="en-US" dirty="0"/>
              <a:t>Should be </a:t>
            </a:r>
            <a:r>
              <a:rPr lang="en-US" i="1" dirty="0">
                <a:solidFill>
                  <a:srgbClr val="CA8A01"/>
                </a:solidFill>
              </a:rPr>
              <a:t>NO SURPRISE </a:t>
            </a:r>
            <a:r>
              <a:rPr lang="en-US" dirty="0"/>
              <a:t>that burning loads of fossil fuels makes us warmer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actually hard to understand!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37" y="12958"/>
            <a:ext cx="3304474" cy="621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2726" y="12958"/>
            <a:ext cx="3304474" cy="621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Limits to Growth</a:t>
            </a:r>
          </a:p>
          <a:p>
            <a:r>
              <a:rPr lang="en-US" dirty="0" smtClean="0"/>
              <a:t>Fossil Fuel Replacements?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2071"/>
          </a:xfrm>
        </p:spPr>
        <p:txBody>
          <a:bodyPr/>
          <a:lstStyle/>
          <a:p>
            <a:r>
              <a:rPr lang="en-US" dirty="0" smtClean="0"/>
              <a:t>Exponential Estimations</a:t>
            </a:r>
            <a:endParaRPr lang="en-US" dirty="0"/>
          </a:p>
        </p:txBody>
      </p:sp>
      <p:pic>
        <p:nvPicPr>
          <p:cNvPr id="8" name="Picture 7" descr="us-t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709"/>
            <a:ext cx="4389706" cy="3292279"/>
          </a:xfrm>
          <a:prstGeom prst="rect">
            <a:avLst/>
          </a:prstGeom>
        </p:spPr>
      </p:pic>
      <p:pic>
        <p:nvPicPr>
          <p:cNvPr id="9" name="Picture 8" descr="us-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95" y="1216709"/>
            <a:ext cx="4389706" cy="329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853" y="4846274"/>
            <a:ext cx="8639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Sum of all forms of energy used in the U.S. (fossil fuels, nuclear, hydro, wood, etc.)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curve is exponential at </a:t>
            </a:r>
            <a:r>
              <a:rPr lang="en-US" dirty="0" smtClean="0">
                <a:solidFill>
                  <a:srgbClr val="3366FF"/>
                </a:solidFill>
              </a:rPr>
              <a:t>2.9%</a:t>
            </a:r>
            <a:r>
              <a:rPr lang="en-US" dirty="0" smtClean="0"/>
              <a:t> per year growth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World is at </a:t>
            </a:r>
            <a:r>
              <a:rPr lang="en-US" dirty="0" smtClean="0">
                <a:solidFill>
                  <a:srgbClr val="3366FF"/>
                </a:solidFill>
              </a:rPr>
              <a:t>16 TW</a:t>
            </a:r>
            <a:r>
              <a:rPr lang="en-US" dirty="0" smtClean="0"/>
              <a:t> now; pick 2.3% rate, mapping to 10× per 100 yrs.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6313" y="3744849"/>
            <a:ext cx="306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A8A01"/>
                </a:solidFill>
              </a:rPr>
              <a:t>logarithmic plot of the same</a:t>
            </a:r>
            <a:endParaRPr lang="en-US" i="1" dirty="0">
              <a:solidFill>
                <a:srgbClr val="CA8A0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135" y="420315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9711" y="419148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94422" y="420315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3254" y="419148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2" y="685434"/>
            <a:ext cx="7316176" cy="5487132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1827180" y="2978684"/>
            <a:ext cx="3277344" cy="2619948"/>
            <a:chOff x="1827180" y="2978684"/>
            <a:chExt cx="3277344" cy="26199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7180" y="3317238"/>
              <a:ext cx="2940378" cy="1588"/>
            </a:xfrm>
            <a:prstGeom prst="line">
              <a:avLst/>
            </a:prstGeom>
            <a:ln>
              <a:solidFill>
                <a:srgbClr val="9043B0"/>
              </a:solidFill>
            </a:ln>
            <a:effectLst>
              <a:outerShdw blurRad="40000" dist="20000" dir="5400000" rotWithShape="0">
                <a:srgbClr val="9043B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26464" y="4457538"/>
              <a:ext cx="2280600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78248" y="2978684"/>
              <a:ext cx="198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power output of sun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335313" y="4300704"/>
              <a:ext cx="1199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1340 years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1827180" y="1459502"/>
            <a:ext cx="5676755" cy="4139923"/>
            <a:chOff x="1827180" y="1459502"/>
            <a:chExt cx="5676755" cy="41399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27180" y="1477207"/>
              <a:ext cx="5377871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145133" y="3538713"/>
              <a:ext cx="4119837" cy="1588"/>
            </a:xfrm>
            <a:prstGeom prst="line">
              <a:avLst/>
            </a:prstGeom>
            <a:ln>
              <a:solidFill>
                <a:srgbClr val="9043B0"/>
              </a:solidFill>
            </a:ln>
            <a:effectLst>
              <a:outerShdw blurRad="40000" dist="20000" dir="5400000" rotWithShape="0">
                <a:srgbClr val="9043B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0648" y="1459502"/>
              <a:ext cx="41457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power output of the entire Milky Way galaxy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674812" y="3253235"/>
              <a:ext cx="13196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~2500 years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27180" y="4844848"/>
            <a:ext cx="1257012" cy="755371"/>
            <a:chOff x="1827180" y="4844848"/>
            <a:chExt cx="1257012" cy="75537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27180" y="4885151"/>
              <a:ext cx="945987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416030" y="5242288"/>
              <a:ext cx="714275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2537448" y="5053038"/>
              <a:ext cx="7549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405 yr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27180" y="4546597"/>
            <a:ext cx="4503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solar power reaching Earth’s upper atmosphere</a:t>
            </a:r>
            <a:endParaRPr lang="en-US" sz="1600" dirty="0">
              <a:solidFill>
                <a:srgbClr val="9043B0"/>
              </a:solidFill>
            </a:endParaRPr>
          </a:p>
        </p:txBody>
      </p:sp>
      <p:grpSp>
        <p:nvGrpSpPr>
          <p:cNvPr id="6" name="Group 43"/>
          <p:cNvGrpSpPr/>
          <p:nvPr/>
        </p:nvGrpSpPr>
        <p:grpSpPr>
          <a:xfrm>
            <a:off x="1827180" y="4940098"/>
            <a:ext cx="972599" cy="754934"/>
            <a:chOff x="1827180" y="4940098"/>
            <a:chExt cx="972599" cy="75493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827180" y="5069915"/>
              <a:ext cx="703468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266290" y="5335861"/>
              <a:ext cx="528717" cy="1588"/>
            </a:xfrm>
            <a:prstGeom prst="line">
              <a:avLst/>
            </a:prstGeom>
            <a:ln>
              <a:solidFill>
                <a:srgbClr val="9043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253035" y="5148288"/>
              <a:ext cx="7549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043B0"/>
                  </a:solidFill>
                </a:rPr>
                <a:t>320 yr</a:t>
              </a:r>
              <a:endParaRPr lang="en-US" sz="1600" dirty="0">
                <a:solidFill>
                  <a:srgbClr val="9043B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27180" y="4743447"/>
            <a:ext cx="3226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solar power reaching Earth’s land</a:t>
            </a:r>
            <a:endParaRPr lang="en-US" sz="1600" dirty="0">
              <a:solidFill>
                <a:srgbClr val="9043B0"/>
              </a:solidFill>
            </a:endParaRPr>
          </a:p>
        </p:txBody>
      </p:sp>
      <p:pic>
        <p:nvPicPr>
          <p:cNvPr id="45" name="Picture 44" descr="earth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41" y="5960025"/>
            <a:ext cx="1083600" cy="891570"/>
          </a:xfrm>
          <a:prstGeom prst="rect">
            <a:avLst/>
          </a:prstGeom>
        </p:spPr>
      </p:pic>
      <p:pic>
        <p:nvPicPr>
          <p:cNvPr id="47" name="Picture 46" descr="galax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91" y="6063615"/>
            <a:ext cx="982980" cy="760095"/>
          </a:xfrm>
          <a:prstGeom prst="rect">
            <a:avLst/>
          </a:prstGeom>
        </p:spPr>
      </p:pic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457200" y="1701"/>
            <a:ext cx="8229600" cy="683734"/>
          </a:xfrm>
        </p:spPr>
        <p:txBody>
          <a:bodyPr/>
          <a:lstStyle/>
          <a:p>
            <a:r>
              <a:rPr lang="en-US" dirty="0" smtClean="0"/>
              <a:t>Extrapolating at 10× per Century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4649" y="4558126"/>
            <a:ext cx="891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all solar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2714" y="478005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land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0" y="539023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16 TW </a:t>
            </a:r>
            <a:r>
              <a:rPr lang="en-US" dirty="0" smtClean="0"/>
              <a:t>today</a:t>
            </a:r>
          </a:p>
          <a:p>
            <a:pPr algn="ctr"/>
            <a:r>
              <a:rPr lang="en-US" dirty="0" smtClean="0"/>
              <a:t>(1.6×10</a:t>
            </a:r>
            <a:r>
              <a:rPr lang="en-US" baseline="30000" dirty="0" smtClean="0"/>
              <a:t>13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505416" y="5601014"/>
            <a:ext cx="32176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6" name="Picture 45" descr="s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185" y="6063615"/>
            <a:ext cx="857250" cy="794385"/>
          </a:xfrm>
          <a:prstGeom prst="rect">
            <a:avLst/>
          </a:prstGeom>
        </p:spPr>
      </p:pic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8" grpId="0"/>
      <p:bldP spid="38" grpId="1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6"/>
            <a:ext cx="8229600" cy="774957"/>
          </a:xfrm>
        </p:spPr>
        <p:txBody>
          <a:bodyPr/>
          <a:lstStyle/>
          <a:p>
            <a:r>
              <a:rPr lang="en-US" sz="3200" dirty="0" smtClean="0"/>
              <a:t>Waste Heat Boils Planet (not Global Warming)</a:t>
            </a:r>
            <a:endParaRPr lang="en-US" sz="3200" dirty="0"/>
          </a:p>
        </p:txBody>
      </p:sp>
      <p:pic>
        <p:nvPicPr>
          <p:cNvPr id="3" name="Picture 2" descr="t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2" y="750224"/>
            <a:ext cx="7316176" cy="548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8325" y="4638948"/>
            <a:ext cx="179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body temperature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028" y="4039784"/>
            <a:ext cx="116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water boils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690" y="3505410"/>
            <a:ext cx="127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paper burns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359" y="2336094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043B0"/>
                </a:solidFill>
              </a:rPr>
              <a:t>steel melts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40" y="1425938"/>
            <a:ext cx="240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9043B0"/>
                </a:solidFill>
              </a:rPr>
              <a:t>sun surface temperature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24567" y="5100034"/>
            <a:ext cx="1143000" cy="336551"/>
          </a:xfrm>
          <a:custGeom>
            <a:avLst/>
            <a:gdLst>
              <a:gd name="connsiteX0" fmla="*/ 0 w 1143000"/>
              <a:gd name="connsiteY0" fmla="*/ 336551 h 336551"/>
              <a:gd name="connsiteX1" fmla="*/ 211666 w 1143000"/>
              <a:gd name="connsiteY1" fmla="*/ 306917 h 336551"/>
              <a:gd name="connsiteX2" fmla="*/ 355600 w 1143000"/>
              <a:gd name="connsiteY2" fmla="*/ 268817 h 336551"/>
              <a:gd name="connsiteX3" fmla="*/ 448733 w 1143000"/>
              <a:gd name="connsiteY3" fmla="*/ 222251 h 336551"/>
              <a:gd name="connsiteX4" fmla="*/ 554566 w 1143000"/>
              <a:gd name="connsiteY4" fmla="*/ 150284 h 336551"/>
              <a:gd name="connsiteX5" fmla="*/ 647700 w 1143000"/>
              <a:gd name="connsiteY5" fmla="*/ 99484 h 336551"/>
              <a:gd name="connsiteX6" fmla="*/ 787400 w 1143000"/>
              <a:gd name="connsiteY6" fmla="*/ 40217 h 336551"/>
              <a:gd name="connsiteX7" fmla="*/ 935566 w 1143000"/>
              <a:gd name="connsiteY7" fmla="*/ 14817 h 336551"/>
              <a:gd name="connsiteX8" fmla="*/ 1075266 w 1143000"/>
              <a:gd name="connsiteY8" fmla="*/ 2117 h 336551"/>
              <a:gd name="connsiteX9" fmla="*/ 1143000 w 1143000"/>
              <a:gd name="connsiteY9" fmla="*/ 2117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336551">
                <a:moveTo>
                  <a:pt x="0" y="336551"/>
                </a:moveTo>
                <a:cubicBezTo>
                  <a:pt x="76199" y="327378"/>
                  <a:pt x="152399" y="318206"/>
                  <a:pt x="211666" y="306917"/>
                </a:cubicBezTo>
                <a:cubicBezTo>
                  <a:pt x="270933" y="295628"/>
                  <a:pt x="316089" y="282928"/>
                  <a:pt x="355600" y="268817"/>
                </a:cubicBezTo>
                <a:cubicBezTo>
                  <a:pt x="395111" y="254706"/>
                  <a:pt x="415572" y="242006"/>
                  <a:pt x="448733" y="222251"/>
                </a:cubicBezTo>
                <a:cubicBezTo>
                  <a:pt x="481894" y="202496"/>
                  <a:pt x="521405" y="170745"/>
                  <a:pt x="554566" y="150284"/>
                </a:cubicBezTo>
                <a:cubicBezTo>
                  <a:pt x="587727" y="129823"/>
                  <a:pt x="608894" y="117829"/>
                  <a:pt x="647700" y="99484"/>
                </a:cubicBezTo>
                <a:cubicBezTo>
                  <a:pt x="686506" y="81140"/>
                  <a:pt x="739422" y="54328"/>
                  <a:pt x="787400" y="40217"/>
                </a:cubicBezTo>
                <a:cubicBezTo>
                  <a:pt x="835378" y="26106"/>
                  <a:pt x="887589" y="21167"/>
                  <a:pt x="935566" y="14817"/>
                </a:cubicBezTo>
                <a:cubicBezTo>
                  <a:pt x="983543" y="8467"/>
                  <a:pt x="1040694" y="4234"/>
                  <a:pt x="1075266" y="2117"/>
                </a:cubicBezTo>
                <a:cubicBezTo>
                  <a:pt x="1109838" y="0"/>
                  <a:pt x="1143000" y="2117"/>
                  <a:pt x="1143000" y="2117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7292" y="4796150"/>
            <a:ext cx="172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CA8A01"/>
                </a:solidFill>
              </a:rPr>
              <a:t>global warming?</a:t>
            </a:r>
            <a:endParaRPr lang="en-US" sz="1600" i="1" dirty="0">
              <a:solidFill>
                <a:srgbClr val="CA8A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6820" y="1764492"/>
            <a:ext cx="3918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A8A01"/>
                </a:solidFill>
              </a:rPr>
              <a:t>thermodynamic </a:t>
            </a:r>
            <a:r>
              <a:rPr lang="en-US" dirty="0" smtClean="0"/>
              <a:t>consequence of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arbitrary </a:t>
            </a:r>
            <a:r>
              <a:rPr lang="en-US" dirty="0" smtClean="0">
                <a:solidFill>
                  <a:srgbClr val="000000"/>
                </a:solidFill>
              </a:rPr>
              <a:t>energy technology on Earth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195" y="6159608"/>
            <a:ext cx="832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Straightforward application of </a:t>
            </a:r>
            <a:r>
              <a:rPr lang="en-US" i="1" dirty="0" smtClean="0">
                <a:solidFill>
                  <a:srgbClr val="3366FF"/>
                </a:solidFill>
              </a:rPr>
              <a:t>σT</a:t>
            </a:r>
            <a:r>
              <a:rPr lang="en-US" baseline="30000" dirty="0" smtClean="0">
                <a:solidFill>
                  <a:srgbClr val="3366FF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err="1" smtClean="0"/>
              <a:t>radiative</a:t>
            </a:r>
            <a:r>
              <a:rPr lang="en-US" dirty="0" smtClean="0"/>
              <a:t> disposal of heat: only ticket off planet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263" y="-86298"/>
            <a:ext cx="8689474" cy="1143000"/>
          </a:xfrm>
        </p:spPr>
        <p:txBody>
          <a:bodyPr/>
          <a:lstStyle/>
          <a:p>
            <a:r>
              <a:rPr lang="en-US" dirty="0" smtClean="0"/>
              <a:t>Physics Predicts an End to Economic Growth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31800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CA8A01"/>
                </a:solidFill>
              </a:rPr>
              <a:t>Physical growth</a:t>
            </a:r>
            <a:r>
              <a:rPr lang="en-US" dirty="0" smtClean="0">
                <a:solidFill>
                  <a:srgbClr val="CA8A01"/>
                </a:solidFill>
              </a:rPr>
              <a:t> </a:t>
            </a:r>
            <a:r>
              <a:rPr lang="en-US" dirty="0" smtClean="0"/>
              <a:t>(energy, population, etc.) on finite Earth is </a:t>
            </a:r>
            <a:r>
              <a:rPr lang="en-US" i="1" dirty="0" smtClean="0">
                <a:solidFill>
                  <a:srgbClr val="CA8A01"/>
                </a:solidFill>
              </a:rPr>
              <a:t>clearly limited</a:t>
            </a:r>
          </a:p>
          <a:p>
            <a:r>
              <a:rPr lang="en-US" dirty="0" smtClean="0"/>
              <a:t>Physical resources will always be an </a:t>
            </a:r>
            <a:r>
              <a:rPr lang="en-US" i="1" dirty="0" smtClean="0">
                <a:solidFill>
                  <a:srgbClr val="CA8A01"/>
                </a:solidFill>
              </a:rPr>
              <a:t>important component</a:t>
            </a:r>
            <a:r>
              <a:rPr lang="en-US" dirty="0" smtClean="0">
                <a:solidFill>
                  <a:srgbClr val="CA8A01"/>
                </a:solidFill>
              </a:rPr>
              <a:t> </a:t>
            </a:r>
            <a:r>
              <a:rPr lang="en-US" dirty="0" smtClean="0"/>
              <a:t>of economic activity (never below 10%, for instance?)</a:t>
            </a:r>
          </a:p>
          <a:p>
            <a:r>
              <a:rPr lang="en-US" dirty="0" smtClean="0"/>
              <a:t>Cap in physical growth means </a:t>
            </a:r>
            <a:r>
              <a:rPr lang="en-US" i="1" dirty="0" smtClean="0">
                <a:solidFill>
                  <a:srgbClr val="CA8A01"/>
                </a:solidFill>
              </a:rPr>
              <a:t>cap in economic growth</a:t>
            </a:r>
          </a:p>
          <a:p>
            <a:pPr lvl="1"/>
            <a:r>
              <a:rPr lang="en-US" dirty="0" smtClean="0"/>
              <a:t>Growth is a transitory phase, so major adjustments ahead</a:t>
            </a:r>
          </a:p>
          <a:p>
            <a:r>
              <a:rPr lang="en-US" dirty="0" smtClean="0"/>
              <a:t>Fossil Fuel trajectory is set: growth during ascent; </a:t>
            </a:r>
            <a:r>
              <a:rPr lang="en-US" dirty="0" smtClean="0">
                <a:solidFill>
                  <a:srgbClr val="FF0000"/>
                </a:solidFill>
              </a:rPr>
              <a:t>what next??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529-2653-1543-8C2E-F66D6F55B4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peak-ff-o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03" y="3797351"/>
            <a:ext cx="5944393" cy="274356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970421" y="4304632"/>
            <a:ext cx="695158" cy="17378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3211" y="4090744"/>
            <a:ext cx="1268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we are here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Limits to Growth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Fossil Fuel Replacements?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794829"/>
          </a:xfrm>
        </p:spPr>
        <p:txBody>
          <a:bodyPr/>
          <a:lstStyle/>
          <a:p>
            <a:r>
              <a:rPr lang="en-US" dirty="0" smtClean="0"/>
              <a:t>Estimating Post-Fossil-Fuel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212"/>
            <a:ext cx="8229600" cy="5283952"/>
          </a:xfrm>
        </p:spPr>
        <p:txBody>
          <a:bodyPr/>
          <a:lstStyle/>
          <a:p>
            <a:r>
              <a:rPr lang="en-US" dirty="0" smtClean="0"/>
              <a:t>Usually not that hard to put numbers/limits on resources</a:t>
            </a:r>
          </a:p>
          <a:p>
            <a:pPr lvl="1"/>
            <a:r>
              <a:rPr lang="en-US" dirty="0" smtClean="0"/>
              <a:t>precision is not the goal: </a:t>
            </a:r>
            <a:r>
              <a:rPr lang="en-US" i="1" dirty="0" smtClean="0">
                <a:solidFill>
                  <a:srgbClr val="CA8A01"/>
                </a:solidFill>
              </a:rPr>
              <a:t>sort out major and minor players</a:t>
            </a:r>
          </a:p>
          <a:p>
            <a:r>
              <a:rPr lang="en-US" dirty="0" smtClean="0"/>
              <a:t>Some cute ideas quickly dispensed with numbers</a:t>
            </a:r>
          </a:p>
          <a:p>
            <a:pPr lvl="1"/>
            <a:r>
              <a:rPr lang="en-US" dirty="0" smtClean="0"/>
              <a:t>lots of distractions out there</a:t>
            </a:r>
          </a:p>
          <a:p>
            <a:r>
              <a:rPr lang="en-US" dirty="0" smtClean="0"/>
              <a:t>Example: </a:t>
            </a:r>
            <a:r>
              <a:rPr lang="en-US" i="1" dirty="0" smtClean="0">
                <a:solidFill>
                  <a:srgbClr val="CA8A01"/>
                </a:solidFill>
              </a:rPr>
              <a:t>Wave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meter </a:t>
            </a:r>
            <a:r>
              <a:rPr lang="en-US" dirty="0" smtClean="0"/>
              <a:t>high,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thick, </a:t>
            </a:r>
            <a:r>
              <a:rPr lang="en-US" dirty="0" smtClean="0">
                <a:solidFill>
                  <a:srgbClr val="3366FF"/>
                </a:solidFill>
              </a:rPr>
              <a:t>1000 kg/m</a:t>
            </a:r>
            <a:r>
              <a:rPr lang="en-US" baseline="30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2000 kg </a:t>
            </a:r>
            <a:r>
              <a:rPr lang="en-US" dirty="0" smtClean="0">
                <a:sym typeface="Symbol" charset="2"/>
              </a:rPr>
              <a:t>per meter along wave</a:t>
            </a:r>
          </a:p>
          <a:p>
            <a:pPr lvl="1"/>
            <a:r>
              <a:rPr lang="en-US" dirty="0" smtClean="0"/>
              <a:t>raised average of </a:t>
            </a:r>
            <a:r>
              <a:rPr lang="en-US" dirty="0" smtClean="0">
                <a:solidFill>
                  <a:srgbClr val="FF0000"/>
                </a:solidFill>
              </a:rPr>
              <a:t>0.5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sym typeface="Symbol" charset="2"/>
              </a:rPr>
              <a:t>mgh</a:t>
            </a:r>
            <a:r>
              <a:rPr lang="en-US" dirty="0" smtClean="0">
                <a:sym typeface="Symbol" charset="2"/>
              </a:rPr>
              <a:t> = (2000×10×0.5) =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10,000 J</a:t>
            </a:r>
            <a:r>
              <a:rPr lang="en-US" dirty="0" smtClean="0">
                <a:sym typeface="Symbol" charset="2"/>
              </a:rPr>
              <a:t> per meter</a:t>
            </a:r>
          </a:p>
          <a:p>
            <a:pPr lvl="2"/>
            <a:r>
              <a:rPr lang="en-US" dirty="0" smtClean="0">
                <a:sym typeface="Symbol" charset="2"/>
              </a:rPr>
              <a:t>double to capture kinetic energy contribution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20,000 J</a:t>
            </a:r>
          </a:p>
          <a:p>
            <a:pPr lvl="1"/>
            <a:r>
              <a:rPr lang="en-US" dirty="0" smtClean="0">
                <a:sym typeface="Symbol" charset="2"/>
              </a:rPr>
              <a:t>wave every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10 seconds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2,000 W</a:t>
            </a:r>
            <a:r>
              <a:rPr lang="en-US" dirty="0" smtClean="0">
                <a:sym typeface="Symbol" charset="2"/>
              </a:rPr>
              <a:t> for each meter of coastline</a:t>
            </a:r>
          </a:p>
          <a:p>
            <a:pPr lvl="1"/>
            <a:r>
              <a:rPr lang="en-US" dirty="0" smtClean="0">
                <a:sym typeface="Symbol" charset="2"/>
              </a:rPr>
              <a:t>coastlines ring world twice (two major sets of continents)</a:t>
            </a:r>
          </a:p>
          <a:p>
            <a:pPr lvl="2"/>
            <a:r>
              <a:rPr lang="en-US" dirty="0" smtClean="0">
                <a:sym typeface="Symbol" charset="2"/>
              </a:rPr>
              <a:t>so about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100,000 km</a:t>
            </a:r>
            <a:r>
              <a:rPr lang="en-US" dirty="0" smtClean="0">
                <a:sym typeface="Symbol" charset="2"/>
              </a:rPr>
              <a:t> of (projected) coastline</a:t>
            </a:r>
          </a:p>
          <a:p>
            <a:pPr lvl="1"/>
            <a:r>
              <a:rPr lang="en-US" dirty="0" smtClean="0">
                <a:sym typeface="Symbol" charset="2"/>
              </a:rPr>
              <a:t>10</a:t>
            </a:r>
            <a:r>
              <a:rPr lang="en-US" baseline="30000" dirty="0" smtClean="0">
                <a:sym typeface="Symbol" charset="2"/>
              </a:rPr>
              <a:t>8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 of coastline times 2×10</a:t>
            </a:r>
            <a:r>
              <a:rPr lang="en-US" baseline="30000" dirty="0" smtClean="0">
                <a:sym typeface="Symbol" charset="2"/>
              </a:rPr>
              <a:t>3</a:t>
            </a:r>
            <a:r>
              <a:rPr lang="en-US" dirty="0" smtClean="0">
                <a:sym typeface="Symbol" charset="2"/>
              </a:rPr>
              <a:t> W per meter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2×10</a:t>
            </a:r>
            <a:r>
              <a:rPr lang="en-US" baseline="30000" dirty="0" smtClean="0">
                <a:solidFill>
                  <a:srgbClr val="9043B0"/>
                </a:solidFill>
                <a:sym typeface="Symbol" charset="2"/>
              </a:rPr>
              <a:t>11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W</a:t>
            </a:r>
            <a:r>
              <a:rPr lang="en-US" dirty="0" smtClean="0">
                <a:sym typeface="Symbol" charset="2"/>
              </a:rPr>
              <a:t>, or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0.2 TW</a:t>
            </a:r>
          </a:p>
          <a:p>
            <a:pPr lvl="1"/>
            <a:r>
              <a:rPr lang="en-US" dirty="0" smtClean="0">
                <a:sym typeface="Symbol" charset="2"/>
              </a:rPr>
              <a:t>about 1% of global demand if </a:t>
            </a:r>
            <a:r>
              <a:rPr lang="en-US" i="1" dirty="0" smtClean="0">
                <a:sym typeface="Symbol" charset="2"/>
              </a:rPr>
              <a:t>fully</a:t>
            </a:r>
            <a:r>
              <a:rPr lang="en-US" dirty="0" smtClean="0">
                <a:sym typeface="Symbol" charset="2"/>
              </a:rPr>
              <a:t> developed!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" y="47382"/>
            <a:ext cx="8809790" cy="1143000"/>
          </a:xfrm>
        </p:spPr>
        <p:txBody>
          <a:bodyPr/>
          <a:lstStyle/>
          <a:p>
            <a:r>
              <a:rPr lang="en-US" dirty="0" smtClean="0"/>
              <a:t>Categorize into Long-term Abundance/Scale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24"/>
            <a:ext cx="8229600" cy="4525963"/>
          </a:xfrm>
        </p:spPr>
        <p:txBody>
          <a:bodyPr/>
          <a:lstStyle/>
          <a:p>
            <a:r>
              <a:rPr lang="en-US" dirty="0" smtClean="0"/>
              <a:t>Clearly </a:t>
            </a:r>
            <a:r>
              <a:rPr lang="en-US" dirty="0" smtClean="0">
                <a:solidFill>
                  <a:srgbClr val="008000"/>
                </a:solidFill>
              </a:rPr>
              <a:t>Abundant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Solar of various flavors (including algal </a:t>
            </a:r>
            <a:r>
              <a:rPr lang="en-US" dirty="0" err="1" smtClean="0"/>
              <a:t>biofuels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Breeder-type nuclear (uranium or thorium)</a:t>
            </a:r>
          </a:p>
          <a:p>
            <a:pPr lvl="1"/>
            <a:r>
              <a:rPr lang="en-US" dirty="0" smtClean="0"/>
              <a:t>One-time geothermal (unsustainable mining of heat resource)</a:t>
            </a:r>
          </a:p>
          <a:p>
            <a:pPr lvl="1"/>
            <a:r>
              <a:rPr lang="en-US" dirty="0" smtClean="0"/>
              <a:t>Ocean thermal energy</a:t>
            </a:r>
          </a:p>
          <a:p>
            <a:pPr lvl="1"/>
            <a:r>
              <a:rPr lang="en-US" dirty="0" smtClean="0"/>
              <a:t>Fusion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Intermediate </a:t>
            </a:r>
            <a:r>
              <a:rPr lang="en-US" dirty="0" smtClean="0"/>
              <a:t>(potential real player):</a:t>
            </a:r>
          </a:p>
          <a:p>
            <a:pPr lvl="1"/>
            <a:r>
              <a:rPr lang="en-US" dirty="0" smtClean="0"/>
              <a:t>Wind; Geothermal for heating; Cellulosic </a:t>
            </a:r>
            <a:r>
              <a:rPr lang="en-US" dirty="0" err="1" smtClean="0"/>
              <a:t>Biofuels</a:t>
            </a:r>
            <a:r>
              <a:rPr lang="en-US" dirty="0" smtClean="0"/>
              <a:t>; Ocean Current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Borderline </a:t>
            </a:r>
            <a:r>
              <a:rPr lang="en-US" dirty="0" smtClean="0"/>
              <a:t>(small, but relevant player):</a:t>
            </a:r>
          </a:p>
          <a:p>
            <a:pPr lvl="1"/>
            <a:r>
              <a:rPr lang="en-US" dirty="0" smtClean="0"/>
              <a:t>Hydroelectric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Niche </a:t>
            </a:r>
            <a:r>
              <a:rPr lang="en-US" dirty="0" smtClean="0"/>
              <a:t>(small beans; special locations):</a:t>
            </a:r>
          </a:p>
          <a:p>
            <a:pPr lvl="1"/>
            <a:r>
              <a:rPr lang="en-US" dirty="0" smtClean="0"/>
              <a:t>Geothermal Electricity; Tidal; Conventional Fission; </a:t>
            </a:r>
            <a:r>
              <a:rPr lang="en-US" dirty="0" err="1" smtClean="0"/>
              <a:t>Biofuels</a:t>
            </a:r>
            <a:r>
              <a:rPr lang="en-US" dirty="0" smtClean="0"/>
              <a:t> from food crops; Ocean waves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physicists like Fermi and Feynman frequently formulated fantastic feats of estimation</a:t>
            </a:r>
          </a:p>
          <a:p>
            <a:pPr lvl="1"/>
            <a:r>
              <a:rPr lang="en-US" dirty="0" smtClean="0"/>
              <a:t>optional: “estimation”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/>
              <a:t> “finagling figures”</a:t>
            </a:r>
          </a:p>
          <a:p>
            <a:r>
              <a:rPr lang="en-US" dirty="0" smtClean="0"/>
              <a:t>Best course I ever took: Order of Magnitude Physics at Caltech</a:t>
            </a:r>
          </a:p>
          <a:p>
            <a:pPr lvl="1"/>
            <a:r>
              <a:rPr lang="en-US" dirty="0" smtClean="0"/>
              <a:t>team-taught by Peter </a:t>
            </a:r>
            <a:r>
              <a:rPr lang="en-US" dirty="0" err="1" smtClean="0"/>
              <a:t>Goldreich</a:t>
            </a:r>
            <a:r>
              <a:rPr lang="en-US" dirty="0" smtClean="0"/>
              <a:t> and </a:t>
            </a:r>
            <a:r>
              <a:rPr lang="en-US" dirty="0" err="1" smtClean="0"/>
              <a:t>Sterl</a:t>
            </a:r>
            <a:r>
              <a:rPr lang="en-US" dirty="0" smtClean="0"/>
              <a:t> </a:t>
            </a:r>
            <a:r>
              <a:rPr lang="en-US" dirty="0" err="1" smtClean="0"/>
              <a:t>Phinney</a:t>
            </a:r>
            <a:endParaRPr lang="en-US" dirty="0" smtClean="0"/>
          </a:p>
          <a:p>
            <a:r>
              <a:rPr lang="en-US" dirty="0" smtClean="0"/>
              <a:t>Estimation and Scaling in Physics (UCSD Phys 239)</a:t>
            </a:r>
          </a:p>
          <a:p>
            <a:pPr lvl="1"/>
            <a:r>
              <a:rPr lang="en-US" dirty="0" smtClean="0"/>
              <a:t>team-taught by Fuller, Diamond, Murphy spring 2010, 2012,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2710"/>
          </a:xfrm>
        </p:spPr>
        <p:txBody>
          <a:bodyPr/>
          <a:lstStyle/>
          <a:p>
            <a:r>
              <a:rPr lang="en-US" dirty="0" smtClean="0"/>
              <a:t>Matrix of Considerations; Crude Scores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ff-score-c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6" y="752132"/>
            <a:ext cx="5307264" cy="8047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3961" y="6304800"/>
            <a:ext cx="431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9043B0"/>
                </a:solidFill>
              </a:rPr>
              <a:t>Do the Math: The Alternative Energy Matrix</a:t>
            </a:r>
            <a:endParaRPr lang="en-US" sz="1600" dirty="0">
              <a:solidFill>
                <a:srgbClr val="9043B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2018" y="1493256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mind the gap!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energy-score-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" y="1816888"/>
            <a:ext cx="5801896" cy="4552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2856" y="1109579"/>
            <a:ext cx="331135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Host of practical considerations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r>
              <a:rPr lang="en-US" dirty="0" smtClean="0"/>
              <a:t>: good			(</a:t>
            </a:r>
            <a:r>
              <a:rPr lang="en-US" dirty="0" smtClean="0">
                <a:solidFill>
                  <a:srgbClr val="3366FF"/>
                </a:solidFill>
              </a:rPr>
              <a:t>+1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A8A01"/>
                </a:solidFill>
              </a:rPr>
              <a:t>yellow</a:t>
            </a:r>
            <a:r>
              <a:rPr lang="en-US" dirty="0" smtClean="0"/>
              <a:t>: marginal/okay (</a:t>
            </a:r>
            <a:r>
              <a:rPr lang="en-US" dirty="0" smtClean="0">
                <a:solidFill>
                  <a:srgbClr val="CA8A01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insufficient		(</a:t>
            </a:r>
            <a:r>
              <a:rPr lang="en-US" dirty="0" smtClean="0">
                <a:solidFill>
                  <a:srgbClr val="FF0000"/>
                </a:solidFill>
              </a:rPr>
              <a:t>−1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Created for </a:t>
            </a:r>
            <a:r>
              <a:rPr lang="en-US" dirty="0" smtClean="0">
                <a:solidFill>
                  <a:srgbClr val="3366FF"/>
                </a:solidFill>
              </a:rPr>
              <a:t>Do the Math</a:t>
            </a:r>
            <a:r>
              <a:rPr lang="en-US" dirty="0" smtClean="0"/>
              <a:t> blog</a:t>
            </a:r>
          </a:p>
          <a:p>
            <a:pPr>
              <a:buFont typeface="Arial"/>
              <a:buChar char="•"/>
            </a:pPr>
            <a:r>
              <a:rPr lang="en-US" dirty="0" smtClean="0"/>
              <a:t> Each topic has dedicated blog page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Note that fossil fuels beat the pants off of alternatives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Spells rough adjustment ahead</a:t>
            </a:r>
          </a:p>
          <a:p>
            <a:pPr>
              <a:buFont typeface="Arial"/>
              <a:buChar char="•"/>
            </a:pPr>
            <a:r>
              <a:rPr lang="en-US" dirty="0" smtClean="0"/>
              <a:t> Lots of electricity sources</a:t>
            </a:r>
          </a:p>
          <a:p>
            <a:pPr>
              <a:buFont typeface="Arial"/>
              <a:buChar char="•"/>
            </a:pPr>
            <a:r>
              <a:rPr lang="en-US" dirty="0" smtClean="0"/>
              <a:t> Few transportation options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.JPG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10E4-ABBD-1B4F-AE38-E6C91E8FE995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or Bust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832" y="1640304"/>
            <a:ext cx="8229600" cy="4525963"/>
          </a:xfrm>
        </p:spPr>
        <p:txBody>
          <a:bodyPr/>
          <a:lstStyle/>
          <a:p>
            <a:r>
              <a:rPr lang="en-US" sz="2400" dirty="0"/>
              <a:t>Let’s calculate how much land we need to replace oil</a:t>
            </a:r>
          </a:p>
          <a:p>
            <a:pPr lvl="1"/>
            <a:r>
              <a:rPr lang="en-US" sz="2000" dirty="0"/>
              <a:t>an Iowa cornfield is </a:t>
            </a:r>
            <a:r>
              <a:rPr lang="en-US" sz="2000" dirty="0">
                <a:solidFill>
                  <a:srgbClr val="FF0000"/>
                </a:solidFill>
              </a:rPr>
              <a:t>1.5% efficient</a:t>
            </a:r>
            <a:r>
              <a:rPr lang="en-US" sz="2000" dirty="0"/>
              <a:t> at turning incident sunlight into stored chemical energy</a:t>
            </a:r>
          </a:p>
          <a:p>
            <a:pPr lvl="1"/>
            <a:r>
              <a:rPr lang="en-US" sz="2000" dirty="0"/>
              <a:t>the conversion to ethanol </a:t>
            </a:r>
            <a:r>
              <a:rPr lang="en-US" sz="2000" dirty="0" smtClean="0"/>
              <a:t>is </a:t>
            </a:r>
            <a:r>
              <a:rPr lang="en-US" sz="2000" i="1" dirty="0" smtClean="0"/>
              <a:t>at best</a:t>
            </a:r>
            <a:r>
              <a:rPr lang="en-US" sz="2000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2000" dirty="0" smtClean="0">
                <a:solidFill>
                  <a:srgbClr val="FF0000"/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efficient</a:t>
            </a:r>
          </a:p>
          <a:p>
            <a:pPr lvl="2"/>
            <a:r>
              <a:rPr lang="en-US" sz="1800" dirty="0"/>
              <a:t>assuming </a:t>
            </a:r>
            <a:r>
              <a:rPr lang="en-US" sz="1800" dirty="0" smtClean="0">
                <a:solidFill>
                  <a:srgbClr val="FF0000"/>
                </a:solidFill>
              </a:rPr>
              <a:t>1.4: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 energy-</a:t>
            </a:r>
            <a:r>
              <a:rPr lang="en-US" sz="1800" dirty="0" err="1" smtClean="0"/>
              <a:t>return:energy</a:t>
            </a:r>
            <a:r>
              <a:rPr lang="en-US" sz="1800" dirty="0" smtClean="0"/>
              <a:t>-invested, </a:t>
            </a:r>
            <a:r>
              <a:rPr lang="en-US" sz="1800" dirty="0"/>
              <a:t>and using corn ethanol to power farm equipment and ethanol production itself</a:t>
            </a:r>
          </a:p>
          <a:p>
            <a:pPr lvl="1"/>
            <a:r>
              <a:rPr lang="en-US" sz="2000" dirty="0"/>
              <a:t>growing season is only part of year (say </a:t>
            </a:r>
            <a:r>
              <a:rPr lang="en-US" sz="2000" dirty="0">
                <a:solidFill>
                  <a:srgbClr val="FF0000"/>
                </a:solidFill>
              </a:rPr>
              <a:t>50%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net is </a:t>
            </a:r>
            <a:r>
              <a:rPr lang="en-US" sz="2000" dirty="0" smtClean="0">
                <a:solidFill>
                  <a:srgbClr val="9043B0"/>
                </a:solidFill>
              </a:rPr>
              <a:t>0.23%</a:t>
            </a:r>
            <a:r>
              <a:rPr lang="en-US" sz="2000" dirty="0" smtClean="0"/>
              <a:t> </a:t>
            </a:r>
            <a:r>
              <a:rPr lang="en-US" sz="2000" dirty="0"/>
              <a:t>efficient (1.5% </a:t>
            </a:r>
            <a:r>
              <a:rPr lang="en-US" sz="2000" dirty="0" err="1">
                <a:sym typeface="Symbol" charset="2"/>
              </a:rPr>
              <a:t>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30</a:t>
            </a:r>
            <a:r>
              <a:rPr lang="en-US" sz="2000" dirty="0" smtClean="0">
                <a:sym typeface="Symbol" charset="2"/>
              </a:rPr>
              <a:t>% </a:t>
            </a:r>
            <a:r>
              <a:rPr lang="en-US" sz="2000" dirty="0" err="1">
                <a:sym typeface="Symbol" charset="2"/>
              </a:rPr>
              <a:t></a:t>
            </a:r>
            <a:r>
              <a:rPr lang="en-US" sz="2000" dirty="0">
                <a:sym typeface="Symbol" charset="2"/>
              </a:rPr>
              <a:t> 50%)</a:t>
            </a:r>
            <a:endParaRPr lang="en-US" sz="2000" dirty="0"/>
          </a:p>
          <a:p>
            <a:pPr lvl="1"/>
            <a:r>
              <a:rPr lang="en-US" sz="2000" dirty="0"/>
              <a:t>need </a:t>
            </a:r>
            <a:r>
              <a:rPr lang="en-US" sz="2000" dirty="0">
                <a:solidFill>
                  <a:srgbClr val="3366FF"/>
                </a:solidFill>
              </a:rPr>
              <a:t>40% of 10</a:t>
            </a:r>
            <a:r>
              <a:rPr lang="en-US" sz="2000" baseline="30000" dirty="0">
                <a:solidFill>
                  <a:srgbClr val="3366FF"/>
                </a:solidFill>
              </a:rPr>
              <a:t>20</a:t>
            </a:r>
            <a:r>
              <a:rPr lang="en-US" sz="2000" dirty="0">
                <a:solidFill>
                  <a:srgbClr val="3366FF"/>
                </a:solidFill>
              </a:rPr>
              <a:t> J</a:t>
            </a:r>
            <a:r>
              <a:rPr lang="en-US" sz="2000" dirty="0"/>
              <a:t> per year = 4</a:t>
            </a:r>
            <a:r>
              <a:rPr lang="en-US" sz="2000" dirty="0">
                <a:sym typeface="Symbol" charset="2"/>
              </a:rPr>
              <a:t>10</a:t>
            </a:r>
            <a:r>
              <a:rPr lang="en-US" sz="2000" baseline="30000" dirty="0">
                <a:sym typeface="Symbol" charset="2"/>
              </a:rPr>
              <a:t>19</a:t>
            </a:r>
            <a:r>
              <a:rPr lang="en-US" sz="2000" dirty="0">
                <a:sym typeface="Symbol" charset="2"/>
              </a:rPr>
              <a:t> J/yr to replace petroleum</a:t>
            </a:r>
          </a:p>
          <a:p>
            <a:pPr lvl="1"/>
            <a:r>
              <a:rPr lang="en-US" sz="2000" dirty="0">
                <a:sym typeface="Symbol" charset="2"/>
              </a:rPr>
              <a:t>this is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1.310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12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W</a:t>
            </a:r>
            <a:r>
              <a:rPr lang="en-US" sz="2000" dirty="0">
                <a:sym typeface="Symbol" charset="2"/>
              </a:rPr>
              <a:t>: thus need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6×10</a:t>
            </a:r>
            <a:r>
              <a:rPr lang="en-US" sz="2000" baseline="30000" dirty="0" smtClean="0">
                <a:solidFill>
                  <a:srgbClr val="9043B0"/>
                </a:solidFill>
                <a:sym typeface="Symbol" charset="2"/>
              </a:rPr>
              <a:t>14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W </a:t>
            </a:r>
            <a:r>
              <a:rPr lang="en-US" sz="2000" dirty="0">
                <a:sym typeface="Symbol" charset="2"/>
              </a:rPr>
              <a:t>input (at </a:t>
            </a:r>
            <a:r>
              <a:rPr lang="en-US" sz="2000" dirty="0" smtClean="0">
                <a:sym typeface="Symbol" charset="2"/>
              </a:rPr>
              <a:t>0.23</a:t>
            </a:r>
            <a:r>
              <a:rPr lang="en-US" sz="2000" dirty="0">
                <a:sym typeface="Symbol" charset="2"/>
              </a:rPr>
              <a:t>%)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35</a:t>
            </a:r>
            <a:r>
              <a:rPr lang="en-US" sz="2000" dirty="0" smtClean="0">
                <a:solidFill>
                  <a:srgbClr val="FF0000"/>
                </a:solidFill>
                <a:sym typeface="Symbol" charset="2"/>
              </a:rPr>
              <a:t>0 </a:t>
            </a:r>
            <a:r>
              <a:rPr lang="en-US" sz="2000" dirty="0">
                <a:solidFill>
                  <a:srgbClr val="FF0000"/>
                </a:solidFill>
                <a:sym typeface="Symbol" charset="2"/>
              </a:rPr>
              <a:t>W/m</a:t>
            </a:r>
            <a:r>
              <a:rPr lang="en-US" sz="2000" baseline="30000" dirty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sz="2000" dirty="0" smtClean="0">
                <a:sym typeface="Symbol" charset="2"/>
              </a:rPr>
              <a:t> summer </a:t>
            </a:r>
            <a:r>
              <a:rPr lang="en-US" sz="2000" dirty="0" err="1" smtClean="0">
                <a:sym typeface="Symbol" charset="2"/>
              </a:rPr>
              <a:t>insolation</a:t>
            </a:r>
            <a:r>
              <a:rPr lang="en-US" sz="2000" dirty="0">
                <a:sym typeface="Symbol" charset="2"/>
              </a:rPr>
              <a:t>, need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2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12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m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, or </a:t>
            </a:r>
            <a:r>
              <a:rPr lang="en-US" sz="2000" dirty="0" smtClean="0">
                <a:sym typeface="Symbol" charset="2"/>
              </a:rPr>
              <a:t>(1,400 </a:t>
            </a:r>
            <a:r>
              <a:rPr lang="en-US" sz="2000" dirty="0">
                <a:sym typeface="Symbol" charset="2"/>
              </a:rPr>
              <a:t>km)</a:t>
            </a:r>
            <a:r>
              <a:rPr lang="en-US" sz="2000" baseline="30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of land</a:t>
            </a:r>
          </a:p>
          <a:p>
            <a:pPr lvl="1"/>
            <a:r>
              <a:rPr lang="en-US" sz="2000" dirty="0"/>
              <a:t>that’s a square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043B0"/>
                </a:solidFill>
              </a:rPr>
              <a:t>1,400 </a:t>
            </a:r>
            <a:r>
              <a:rPr lang="en-US" sz="2000" dirty="0">
                <a:solidFill>
                  <a:srgbClr val="9043B0"/>
                </a:solidFill>
              </a:rPr>
              <a:t>km </a:t>
            </a:r>
            <a:r>
              <a:rPr lang="en-US" sz="2000" dirty="0"/>
              <a:t>on a </a:t>
            </a:r>
            <a:r>
              <a:rPr lang="en-US" sz="2000" dirty="0" smtClean="0"/>
              <a:t>side; as a </a:t>
            </a:r>
            <a:r>
              <a:rPr lang="en-US" sz="2000" i="1" dirty="0" smtClean="0">
                <a:solidFill>
                  <a:srgbClr val="CA8A0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lower limit</a:t>
            </a:r>
            <a:endParaRPr lang="en-US" sz="2000" i="1" dirty="0">
              <a:solidFill>
                <a:srgbClr val="CA8A0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8494-15B4-7E42-AE65-8282AC755C3A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1023"/>
          </a:xfrm>
        </p:spPr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Does </a:t>
            </a:r>
            <a:r>
              <a:rPr lang="en-US" dirty="0"/>
              <a:t>this</a:t>
            </a:r>
            <a:r>
              <a:rPr lang="en-US" dirty="0" smtClean="0"/>
              <a:t> Amount </a:t>
            </a:r>
            <a:r>
              <a:rPr lang="en-US" dirty="0"/>
              <a:t>of</a:t>
            </a:r>
            <a:r>
              <a:rPr lang="en-US" dirty="0" smtClean="0"/>
              <a:t> Land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L</a:t>
            </a:r>
            <a:r>
              <a:rPr lang="en-US" dirty="0" smtClean="0"/>
              <a:t>ike</a:t>
            </a:r>
            <a:r>
              <a:rPr lang="en-US" dirty="0"/>
              <a:t>?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657475" y="5681723"/>
            <a:ext cx="400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We don’t </a:t>
            </a:r>
            <a:r>
              <a:rPr lang="en-US" sz="2000" i="1"/>
              <a:t>have</a:t>
            </a:r>
            <a:r>
              <a:rPr lang="en-US" sz="2000"/>
              <a:t> this much arable land!</a:t>
            </a:r>
          </a:p>
          <a:p>
            <a:pPr algn="ctr"/>
            <a:r>
              <a:rPr lang="en-US" sz="2000"/>
              <a:t>And where do we grow our food?</a:t>
            </a:r>
          </a:p>
        </p:txBody>
      </p:sp>
      <p:pic>
        <p:nvPicPr>
          <p:cNvPr id="9" name="Picture 8" descr="corn-ethan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7" y="921023"/>
            <a:ext cx="7621016" cy="476370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Limits to Growth</a:t>
            </a:r>
          </a:p>
          <a:p>
            <a:r>
              <a:rPr lang="en-US" dirty="0" smtClean="0"/>
              <a:t>Fossil Fuel Replacements?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Energy Storage</a:t>
            </a:r>
          </a:p>
          <a:p>
            <a:r>
              <a:rPr lang="en-US" dirty="0" smtClean="0"/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transition away from fossil fuels to solar, wind, etc. will </a:t>
            </a:r>
            <a:r>
              <a:rPr lang="en-US" i="1" dirty="0" smtClean="0">
                <a:solidFill>
                  <a:srgbClr val="CA8A01"/>
                </a:solidFill>
              </a:rPr>
              <a:t>require massive storage solutions</a:t>
            </a:r>
          </a:p>
          <a:p>
            <a:r>
              <a:rPr lang="en-US" dirty="0" smtClean="0"/>
              <a:t>The cheapest go-to solution for stand-alone systems has been lead-acid batteries</a:t>
            </a:r>
          </a:p>
          <a:p>
            <a:pPr lvl="1"/>
            <a:r>
              <a:rPr lang="en-US" dirty="0" smtClean="0"/>
              <a:t>but national battery would be a cubic mile, and require more lead than is estimated to exist in global </a:t>
            </a:r>
            <a:r>
              <a:rPr lang="en-US" i="1" dirty="0" smtClean="0"/>
              <a:t>resources</a:t>
            </a:r>
            <a:r>
              <a:rPr lang="en-US" dirty="0" smtClean="0"/>
              <a:t> (let alone proven </a:t>
            </a:r>
            <a:r>
              <a:rPr lang="en-US" i="1" dirty="0" smtClean="0"/>
              <a:t>reserves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can use estimation techniques to evaluate possible solutions</a:t>
            </a:r>
          </a:p>
          <a:p>
            <a:pPr lvl="1"/>
            <a:r>
              <a:rPr lang="en-US" dirty="0" smtClean="0"/>
              <a:t>focus on </a:t>
            </a:r>
            <a:r>
              <a:rPr lang="en-US" i="1" dirty="0" smtClean="0">
                <a:solidFill>
                  <a:srgbClr val="CA8A01"/>
                </a:solidFill>
              </a:rPr>
              <a:t>home-scale solutions</a:t>
            </a:r>
          </a:p>
          <a:p>
            <a:pPr lvl="1"/>
            <a:r>
              <a:rPr lang="en-US" dirty="0" smtClean="0"/>
              <a:t>scale will be </a:t>
            </a:r>
            <a:r>
              <a:rPr lang="en-US" dirty="0" smtClean="0">
                <a:solidFill>
                  <a:srgbClr val="FF0000"/>
                </a:solidFill>
              </a:rPr>
              <a:t>100 kWh</a:t>
            </a:r>
            <a:r>
              <a:rPr lang="en-US" dirty="0" smtClean="0"/>
              <a:t> of storage (3 days elec. for average U.S. house)</a:t>
            </a:r>
          </a:p>
          <a:p>
            <a:pPr lvl="1"/>
            <a:r>
              <a:rPr lang="en-US" dirty="0" smtClean="0"/>
              <a:t>explore gravitational, batteries, compressed air, flywheels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Hoisting rocks or pumping tanks of water: low tech approach</a:t>
            </a:r>
          </a:p>
          <a:p>
            <a:r>
              <a:rPr lang="en-US" dirty="0" smtClean="0"/>
              <a:t>A rechargeable AA battery (</a:t>
            </a:r>
            <a:r>
              <a:rPr lang="en-US" dirty="0" smtClean="0">
                <a:solidFill>
                  <a:srgbClr val="3366FF"/>
                </a:solidFill>
              </a:rPr>
              <a:t>1.5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2 A-</a:t>
            </a:r>
            <a:r>
              <a:rPr lang="en-US" dirty="0" err="1" smtClean="0">
                <a:solidFill>
                  <a:srgbClr val="3366FF"/>
                </a:solidFill>
              </a:rPr>
              <a:t>h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 </a:t>
            </a:r>
            <a:r>
              <a:rPr lang="en-US" dirty="0" err="1" smtClean="0">
                <a:solidFill>
                  <a:srgbClr val="9043B0"/>
                </a:solidFill>
                <a:sym typeface="Symbol" charset="2"/>
              </a:rPr>
              <a:t>Wh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 kJ</a:t>
            </a:r>
            <a:r>
              <a:rPr lang="en-US" dirty="0" smtClean="0">
                <a:sym typeface="Symbol" charset="2"/>
              </a:rPr>
              <a:t>)</a:t>
            </a:r>
          </a:p>
          <a:p>
            <a:r>
              <a:rPr lang="en-US" dirty="0" smtClean="0">
                <a:sym typeface="Symbol" charset="2"/>
              </a:rPr>
              <a:t>Hoisting mass on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3 </a:t>
            </a:r>
            <a:r>
              <a:rPr lang="en-US" dirty="0" err="1" smtClean="0">
                <a:solidFill>
                  <a:srgbClr val="FF0000"/>
                </a:solidFill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 derrick: need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300 kg </a:t>
            </a:r>
            <a:r>
              <a:rPr lang="en-US" dirty="0" smtClean="0">
                <a:sym typeface="Symbol" charset="2"/>
              </a:rPr>
              <a:t>to match AA battery</a:t>
            </a:r>
          </a:p>
          <a:p>
            <a:pPr lvl="1"/>
            <a:r>
              <a:rPr lang="en-US" dirty="0" smtClean="0">
                <a:sym typeface="Symbol" charset="2"/>
              </a:rPr>
              <a:t>gravitational storage is incredibly weak</a:t>
            </a:r>
          </a:p>
          <a:p>
            <a:r>
              <a:rPr lang="en-US" dirty="0" smtClean="0">
                <a:sym typeface="Symbol" charset="2"/>
              </a:rPr>
              <a:t>100 kWh, in menacing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10 </a:t>
            </a:r>
            <a:r>
              <a:rPr lang="en-US" dirty="0" err="1" smtClean="0">
                <a:solidFill>
                  <a:srgbClr val="FF0000"/>
                </a:solidFill>
                <a:sym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 high</a:t>
            </a:r>
            <a:r>
              <a:rPr lang="en-US" dirty="0" smtClean="0">
                <a:sym typeface="Symbol" charset="2"/>
              </a:rPr>
              <a:t> water tower, needs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3600 m</a:t>
            </a:r>
            <a:r>
              <a:rPr lang="en-US" baseline="30000" dirty="0" smtClean="0">
                <a:solidFill>
                  <a:srgbClr val="9043B0"/>
                </a:solidFill>
                <a:sym typeface="Symbol" charset="2"/>
              </a:rPr>
              <a:t>3</a:t>
            </a:r>
            <a:endParaRPr lang="en-US" dirty="0" smtClean="0">
              <a:solidFill>
                <a:srgbClr val="9043B0"/>
              </a:solidFill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15 meters </a:t>
            </a:r>
            <a:r>
              <a:rPr lang="en-US" dirty="0" smtClean="0">
                <a:sym typeface="Symbol" charset="2"/>
              </a:rPr>
              <a:t>on a side</a:t>
            </a:r>
          </a:p>
          <a:p>
            <a:pPr lvl="1"/>
            <a:r>
              <a:rPr lang="en-US" dirty="0" smtClean="0">
                <a:sym typeface="Symbol" charset="2"/>
              </a:rPr>
              <a:t>oops</a:t>
            </a:r>
          </a:p>
          <a:p>
            <a:pPr lvl="1"/>
            <a:r>
              <a:rPr lang="en-US" dirty="0" smtClean="0">
                <a:sym typeface="Symbol" charset="2"/>
              </a:rPr>
              <a:t>legal hurdles; frightened neighbors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V-batteries.jpg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-1"/>
            <a:ext cx="9144000" cy="6865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Lead-Acid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6568" cy="4525963"/>
          </a:xfrm>
        </p:spPr>
        <p:txBody>
          <a:bodyPr/>
          <a:lstStyle/>
          <a:p>
            <a:r>
              <a:rPr lang="en-US" dirty="0" smtClean="0"/>
              <a:t>Each reaction involves a </a:t>
            </a:r>
            <a:r>
              <a:rPr lang="en-US" dirty="0" err="1" smtClean="0"/>
              <a:t>Pb</a:t>
            </a:r>
            <a:r>
              <a:rPr lang="en-US" dirty="0" smtClean="0"/>
              <a:t> atom in the anode, a PbO</a:t>
            </a:r>
            <a:r>
              <a:rPr lang="en-US" baseline="-25000" dirty="0" smtClean="0"/>
              <a:t>2</a:t>
            </a:r>
            <a:r>
              <a:rPr lang="en-US" dirty="0" smtClean="0"/>
              <a:t> molecule in the cathode, and two electrons at </a:t>
            </a:r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 err="1" smtClean="0">
                <a:solidFill>
                  <a:srgbClr val="0000FF"/>
                </a:solidFill>
              </a:rPr>
              <a:t>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each</a:t>
            </a:r>
          </a:p>
          <a:p>
            <a:r>
              <a:rPr lang="en-US" dirty="0" smtClean="0"/>
              <a:t>100 kWh (3.6×10</a:t>
            </a:r>
            <a:r>
              <a:rPr lang="en-US" baseline="30000" dirty="0" smtClean="0"/>
              <a:t>8</a:t>
            </a:r>
            <a:r>
              <a:rPr lang="en-US" dirty="0" smtClean="0"/>
              <a:t> J) needs </a:t>
            </a:r>
            <a:r>
              <a:rPr lang="en-US" dirty="0" smtClean="0">
                <a:solidFill>
                  <a:srgbClr val="660066"/>
                </a:solidFill>
              </a:rPr>
              <a:t>10</a:t>
            </a:r>
            <a:r>
              <a:rPr lang="en-US" baseline="30000" dirty="0" smtClean="0">
                <a:solidFill>
                  <a:srgbClr val="660066"/>
                </a:solidFill>
              </a:rPr>
              <a:t>27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atoms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1700 moles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355 kg </a:t>
            </a:r>
            <a:r>
              <a:rPr lang="en-US" dirty="0" smtClean="0"/>
              <a:t>of lead; might guess </a:t>
            </a:r>
            <a:r>
              <a:rPr lang="en-US" dirty="0" smtClean="0">
                <a:solidFill>
                  <a:srgbClr val="FF0000"/>
                </a:solidFill>
              </a:rPr>
              <a:t>4×</a:t>
            </a:r>
            <a:r>
              <a:rPr lang="en-US" dirty="0" smtClean="0"/>
              <a:t> realistic</a:t>
            </a:r>
          </a:p>
          <a:p>
            <a:pPr lvl="1"/>
            <a:r>
              <a:rPr lang="en-US" dirty="0" smtClean="0"/>
              <a:t>real batteries would have </a:t>
            </a:r>
            <a:r>
              <a:rPr lang="en-US" dirty="0" smtClean="0">
                <a:solidFill>
                  <a:srgbClr val="0000FF"/>
                </a:solidFill>
              </a:rPr>
              <a:t>1500 kg </a:t>
            </a:r>
            <a:r>
              <a:rPr lang="en-US" dirty="0" smtClean="0"/>
              <a:t>of lead (</a:t>
            </a:r>
            <a:r>
              <a:rPr lang="en-US" dirty="0" smtClean="0">
                <a:solidFill>
                  <a:srgbClr val="0000FF"/>
                </a:solidFill>
              </a:rPr>
              <a:t>2500 kg </a:t>
            </a:r>
            <a:r>
              <a:rPr lang="en-US" dirty="0" smtClean="0"/>
              <a:t>total battery mass)</a:t>
            </a:r>
          </a:p>
          <a:p>
            <a:r>
              <a:rPr lang="en-US" dirty="0" smtClean="0"/>
              <a:t>2500 kg at </a:t>
            </a:r>
            <a:r>
              <a:rPr lang="en-US" dirty="0" smtClean="0">
                <a:solidFill>
                  <a:srgbClr val="FF0000"/>
                </a:solidFill>
              </a:rPr>
              <a:t>2.5×</a:t>
            </a:r>
            <a:r>
              <a:rPr lang="en-US" dirty="0" smtClean="0"/>
              <a:t> density of water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1 cubic meter</a:t>
            </a:r>
          </a:p>
          <a:p>
            <a:pPr lvl="1"/>
            <a:r>
              <a:rPr lang="en-US" dirty="0" smtClean="0">
                <a:sym typeface="Symbol" charset="2"/>
              </a:rPr>
              <a:t>will cost $15,000, and last 3−5 years</a:t>
            </a:r>
          </a:p>
          <a:p>
            <a:pPr lvl="1"/>
            <a:r>
              <a:rPr lang="en-US" dirty="0" smtClean="0">
                <a:sym typeface="Symbol" charset="2"/>
              </a:rPr>
              <a:t>actually, the cheapest, most compact of the four non-fossil storage means we’re considering</a:t>
            </a:r>
          </a:p>
          <a:p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For U.S. to go full solar/wind requires significant storage</a:t>
            </a:r>
          </a:p>
          <a:p>
            <a:pPr lvl="1"/>
            <a:r>
              <a:rPr lang="en-US" dirty="0" smtClean="0">
                <a:sym typeface="Symbol" charset="2"/>
              </a:rPr>
              <a:t>not enough lead in world resources (let alone reserves) to build for U.S.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Charged to </a:t>
            </a:r>
            <a:r>
              <a:rPr lang="en-US" dirty="0" smtClean="0">
                <a:solidFill>
                  <a:srgbClr val="FF0000"/>
                </a:solidFill>
              </a:rPr>
              <a:t>200 </a:t>
            </a:r>
            <a:r>
              <a:rPr lang="en-US" dirty="0" err="1" smtClean="0">
                <a:solidFill>
                  <a:srgbClr val="FF0000"/>
                </a:solidFill>
              </a:rPr>
              <a:t>atm</a:t>
            </a:r>
            <a:r>
              <a:rPr lang="en-US" dirty="0" smtClean="0"/>
              <a:t>, energy is 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>
                <a:solidFill>
                  <a:srgbClr val="3366FF"/>
                </a:solidFill>
              </a:rPr>
              <a:t>ln(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= 5.3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1"/>
            <a:r>
              <a:rPr lang="en-US" dirty="0" smtClean="0"/>
              <a:t>simple integration of </a:t>
            </a:r>
            <a:r>
              <a:rPr lang="en-US" i="1" dirty="0" err="1" smtClean="0">
                <a:solidFill>
                  <a:srgbClr val="3366FF"/>
                </a:solidFill>
              </a:rPr>
              <a:t>PdV</a:t>
            </a:r>
            <a:r>
              <a:rPr lang="en-US" dirty="0" smtClean="0">
                <a:solidFill>
                  <a:srgbClr val="3366FF"/>
                </a:solidFill>
              </a:rPr>
              <a:t> = </a:t>
            </a:r>
            <a:r>
              <a:rPr lang="en-US" i="1" dirty="0" err="1" smtClean="0">
                <a:solidFill>
                  <a:srgbClr val="3366FF"/>
                </a:solidFill>
              </a:rPr>
              <a:t>NkT</a:t>
            </a:r>
            <a:r>
              <a:rPr lang="en-US" dirty="0" err="1" smtClean="0">
                <a:solidFill>
                  <a:srgbClr val="3366FF"/>
                </a:solidFill>
              </a:rPr>
              <a:t>(</a:t>
            </a:r>
            <a:r>
              <a:rPr lang="en-US" i="1" dirty="0" err="1" smtClean="0">
                <a:solidFill>
                  <a:srgbClr val="3366FF"/>
                </a:solidFill>
              </a:rPr>
              <a:t>dV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3366FF"/>
                </a:solidFill>
              </a:rPr>
              <a:t>10</a:t>
            </a:r>
            <a:r>
              <a:rPr lang="en-US" baseline="30000" dirty="0" smtClean="0">
                <a:solidFill>
                  <a:srgbClr val="3366FF"/>
                </a:solidFill>
              </a:rPr>
              <a:t>5</a:t>
            </a:r>
            <a:r>
              <a:rPr lang="en-US" dirty="0" smtClean="0">
                <a:solidFill>
                  <a:srgbClr val="3366FF"/>
                </a:solidFill>
              </a:rPr>
              <a:t> Pa</a:t>
            </a:r>
          </a:p>
          <a:p>
            <a:r>
              <a:rPr lang="en-US" dirty="0" smtClean="0"/>
              <a:t>Need 5.3×10</a:t>
            </a:r>
            <a:r>
              <a:rPr lang="en-US" baseline="30000" dirty="0" smtClean="0"/>
              <a:t>5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100 kWh = 3.6×10</a:t>
            </a:r>
            <a:r>
              <a:rPr lang="en-US" baseline="30000" dirty="0" smtClean="0"/>
              <a:t>8</a:t>
            </a:r>
            <a:r>
              <a:rPr lang="en-US" dirty="0" smtClean="0"/>
              <a:t> J</a:t>
            </a:r>
          </a:p>
          <a:p>
            <a:pPr lvl="1"/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700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i="1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9043B0"/>
                </a:solidFill>
              </a:rPr>
              <a:t>3.5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cube </a:t>
            </a:r>
            <a:r>
              <a:rPr lang="en-US" dirty="0" smtClean="0">
                <a:solidFill>
                  <a:srgbClr val="9043B0"/>
                </a:solidFill>
              </a:rPr>
              <a:t>1.5 meters</a:t>
            </a:r>
            <a:r>
              <a:rPr lang="en-US" dirty="0" smtClean="0"/>
              <a:t> on a side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compressed-air-tank-764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01" y="4643438"/>
            <a:ext cx="4000500" cy="22225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cylinder: </a:t>
            </a:r>
            <a:r>
              <a:rPr lang="en-US" i="1" dirty="0" smtClean="0">
                <a:solidFill>
                  <a:srgbClr val="3366FF"/>
                </a:solidFill>
              </a:rPr>
              <a:t>I</a:t>
            </a:r>
            <a:r>
              <a:rPr lang="en-US" dirty="0" smtClean="0">
                <a:solidFill>
                  <a:srgbClr val="3366FF"/>
                </a:solidFill>
              </a:rPr>
              <a:t> = ½</a:t>
            </a:r>
            <a:r>
              <a:rPr lang="en-US" i="1" dirty="0" smtClean="0">
                <a:solidFill>
                  <a:srgbClr val="3366FF"/>
                </a:solidFill>
              </a:rPr>
              <a:t>MR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Edge velocity,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sym typeface="Symbol" charset="2"/>
              </a:rPr>
              <a:t>ω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</a:t>
            </a:r>
            <a:r>
              <a:rPr lang="en-US" i="1" dirty="0" err="1" smtClean="0">
                <a:solidFill>
                  <a:srgbClr val="3366FF"/>
                </a:solidFill>
                <a:sym typeface="Symbol" charset="2"/>
              </a:rPr>
              <a:t>v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/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R</a:t>
            </a:r>
            <a:r>
              <a:rPr lang="en-US" dirty="0" smtClean="0">
                <a:sym typeface="Symbol" charset="2"/>
              </a:rPr>
              <a:t>; 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E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½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Iω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2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= ¼</a:t>
            </a:r>
            <a:r>
              <a:rPr lang="en-US" i="1" dirty="0" smtClean="0">
                <a:solidFill>
                  <a:srgbClr val="3366FF"/>
                </a:solidFill>
                <a:sym typeface="Symbol" charset="2"/>
              </a:rPr>
              <a:t>Mv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2</a:t>
            </a:r>
          </a:p>
          <a:p>
            <a:r>
              <a:rPr lang="en-US" dirty="0" smtClean="0"/>
              <a:t>Pick edge velocity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300 </a:t>
            </a:r>
            <a:r>
              <a:rPr lang="en-US" dirty="0" err="1" smtClean="0">
                <a:solidFill>
                  <a:srgbClr val="FF0000"/>
                </a:solidFill>
              </a:rPr>
              <a:t>m/s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9043B0"/>
                </a:solidFill>
              </a:rPr>
              <a:t>16 ton </a:t>
            </a:r>
            <a:r>
              <a:rPr lang="en-US" dirty="0" smtClean="0"/>
              <a:t>mass</a:t>
            </a:r>
          </a:p>
          <a:p>
            <a:r>
              <a:rPr lang="en-US" dirty="0" smtClean="0"/>
              <a:t>At </a:t>
            </a:r>
            <a:r>
              <a:rPr lang="en-US" dirty="0" smtClean="0">
                <a:solidFill>
                  <a:srgbClr val="3366FF"/>
                </a:solidFill>
              </a:rPr>
              <a:t>density </a:t>
            </a:r>
            <a:r>
              <a:rPr lang="en-US" dirty="0" smtClean="0"/>
              <a:t>of steel, this is </a:t>
            </a:r>
            <a:r>
              <a:rPr lang="en-US" dirty="0" smtClean="0">
                <a:solidFill>
                  <a:srgbClr val="9043B0"/>
                </a:solidFill>
              </a:rPr>
              <a:t>2 cubic meters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FF0000"/>
                </a:solidFill>
              </a:rPr>
              <a:t>2 meters high</a:t>
            </a:r>
            <a:r>
              <a:rPr lang="en-US" dirty="0" smtClean="0"/>
              <a:t>; 1.2 meter diameter</a:t>
            </a:r>
          </a:p>
          <a:p>
            <a:pPr lvl="1"/>
            <a:r>
              <a:rPr lang="en-US" dirty="0" smtClean="0"/>
              <a:t>acceleration at edge; </a:t>
            </a:r>
            <a:r>
              <a:rPr lang="en-US" i="1" dirty="0" smtClean="0">
                <a:solidFill>
                  <a:srgbClr val="3366FF"/>
                </a:solidFill>
              </a:rPr>
              <a:t>v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dirty="0" smtClean="0">
                <a:solidFill>
                  <a:srgbClr val="3366FF"/>
                </a:solidFill>
              </a:rPr>
              <a:t> is 16,000</a:t>
            </a:r>
            <a:r>
              <a:rPr lang="en-US" i="1" dirty="0" smtClean="0">
                <a:solidFill>
                  <a:srgbClr val="3366FF"/>
                </a:solidFill>
              </a:rPr>
              <a:t>g</a:t>
            </a:r>
          </a:p>
          <a:p>
            <a:pPr lvl="1"/>
            <a:r>
              <a:rPr lang="en-US" dirty="0" smtClean="0"/>
              <a:t>break-up: exceeds mechanical strength</a:t>
            </a:r>
          </a:p>
          <a:p>
            <a:pPr lvl="1"/>
            <a:r>
              <a:rPr lang="en-US" dirty="0" smtClean="0"/>
              <a:t>need larger, slower to be safe: </a:t>
            </a:r>
            <a:r>
              <a:rPr lang="en-US" dirty="0" smtClean="0">
                <a:solidFill>
                  <a:srgbClr val="9043B0"/>
                </a:solidFill>
              </a:rPr>
              <a:t>2.5 </a:t>
            </a:r>
            <a:r>
              <a:rPr lang="en-US" dirty="0" err="1" smtClean="0">
                <a:solidFill>
                  <a:srgbClr val="9043B0"/>
                </a:solidFill>
              </a:rPr>
              <a:t>m</a:t>
            </a:r>
            <a:r>
              <a:rPr lang="en-US" dirty="0" smtClean="0"/>
              <a:t> diameter, </a:t>
            </a:r>
            <a:r>
              <a:rPr lang="en-US" dirty="0" smtClean="0">
                <a:solidFill>
                  <a:srgbClr val="9043B0"/>
                </a:solidFill>
              </a:rPr>
              <a:t>125 </a:t>
            </a:r>
            <a:r>
              <a:rPr lang="en-US" dirty="0" err="1" smtClean="0">
                <a:solidFill>
                  <a:srgbClr val="9043B0"/>
                </a:solidFill>
              </a:rPr>
              <a:t>m/s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rgbClr val="9043B0"/>
                </a:solidFill>
              </a:rPr>
              <a:t>10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9043B0"/>
                </a:solidFill>
              </a:rPr>
              <a:t>80 tons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1250</a:t>
            </a:r>
            <a:r>
              <a:rPr lang="en-US" i="1" dirty="0" smtClean="0">
                <a:sym typeface="Symbol" charset="2"/>
              </a:rPr>
              <a:t>g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ProductPhoto_Flywhe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79600"/>
            <a:ext cx="21336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61" y="4924023"/>
            <a:ext cx="1870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A8A01"/>
                </a:solidFill>
              </a:rPr>
              <a:t>can get 25 kWh</a:t>
            </a:r>
          </a:p>
          <a:p>
            <a:pPr algn="ctr"/>
            <a:r>
              <a:rPr lang="en-US" sz="1600" i="1" dirty="0" smtClean="0">
                <a:solidFill>
                  <a:srgbClr val="CA8A01"/>
                </a:solidFill>
              </a:rPr>
              <a:t>unit 2×3 </a:t>
            </a:r>
            <a:r>
              <a:rPr lang="en-US" sz="1600" i="1" dirty="0" err="1" smtClean="0">
                <a:solidFill>
                  <a:srgbClr val="CA8A01"/>
                </a:solidFill>
              </a:rPr>
              <a:t>m</a:t>
            </a:r>
            <a:r>
              <a:rPr lang="en-US" sz="1600" i="1" dirty="0" smtClean="0">
                <a:solidFill>
                  <a:srgbClr val="CA8A01"/>
                </a:solidFill>
              </a:rPr>
              <a:t>; $100k</a:t>
            </a:r>
            <a:endParaRPr lang="en-US" sz="1600" i="1" dirty="0">
              <a:solidFill>
                <a:srgbClr val="CA8A0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Heck: Just Use a Generator!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gallon of gasoline contains </a:t>
            </a:r>
            <a:r>
              <a:rPr lang="en-US" dirty="0" smtClean="0">
                <a:solidFill>
                  <a:srgbClr val="3366FF"/>
                </a:solidFill>
              </a:rPr>
              <a:t>36.6 kWh</a:t>
            </a:r>
            <a:r>
              <a:rPr lang="en-US" dirty="0" smtClean="0"/>
              <a:t> of thermal energy</a:t>
            </a:r>
          </a:p>
          <a:p>
            <a:r>
              <a:rPr lang="en-US" dirty="0" smtClean="0"/>
              <a:t>Home Depot generator probably </a:t>
            </a:r>
            <a:r>
              <a:rPr lang="en-US" dirty="0" smtClean="0">
                <a:solidFill>
                  <a:srgbClr val="FF0000"/>
                </a:solidFill>
              </a:rPr>
              <a:t>15%</a:t>
            </a:r>
            <a:r>
              <a:rPr lang="en-US" dirty="0" smtClean="0"/>
              <a:t> efficient</a:t>
            </a:r>
          </a:p>
          <a:p>
            <a:pPr lvl="1"/>
            <a:r>
              <a:rPr lang="en-US" dirty="0" smtClean="0"/>
              <a:t>seems like the rest comes out in noise!</a:t>
            </a:r>
          </a:p>
          <a:p>
            <a:pPr lvl="1"/>
            <a:r>
              <a:rPr lang="en-US" dirty="0" smtClean="0"/>
              <a:t>about </a:t>
            </a:r>
            <a:r>
              <a:rPr lang="en-US" dirty="0" smtClean="0">
                <a:solidFill>
                  <a:srgbClr val="9043B0"/>
                </a:solidFill>
              </a:rPr>
              <a:t>5 kWh </a:t>
            </a:r>
            <a:r>
              <a:rPr lang="en-US" dirty="0" smtClean="0"/>
              <a:t>of electricity per gallon</a:t>
            </a:r>
          </a:p>
          <a:p>
            <a:r>
              <a:rPr lang="en-US" dirty="0" smtClean="0"/>
              <a:t>For 100 kWh, need </a:t>
            </a:r>
            <a:r>
              <a:rPr lang="en-US" dirty="0" smtClean="0">
                <a:solidFill>
                  <a:srgbClr val="9043B0"/>
                </a:solidFill>
              </a:rPr>
              <a:t>20 gallons </a:t>
            </a:r>
            <a:r>
              <a:rPr lang="en-US" dirty="0" smtClean="0"/>
              <a:t>(75 liters) of gasoline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gasoline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0.075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lead acid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1.0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compressed air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3.5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flywheel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10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pPr lvl="1"/>
            <a:r>
              <a:rPr lang="en-US" i="1" dirty="0" smtClean="0">
                <a:solidFill>
                  <a:srgbClr val="CA8A01"/>
                </a:solidFill>
              </a:rPr>
              <a:t>water</a:t>
            </a:r>
            <a:r>
              <a:rPr lang="en-US" dirty="0" smtClean="0">
                <a:solidFill>
                  <a:srgbClr val="CA8A01"/>
                </a:solidFill>
              </a:rPr>
              <a:t>/</a:t>
            </a:r>
            <a:r>
              <a:rPr lang="en-US" i="1" dirty="0" err="1" smtClean="0">
                <a:solidFill>
                  <a:srgbClr val="CA8A01"/>
                </a:solidFill>
              </a:rPr>
              <a:t>grav</a:t>
            </a:r>
            <a:r>
              <a:rPr lang="en-US" i="1" dirty="0" smtClean="0">
                <a:solidFill>
                  <a:srgbClr val="CA8A01"/>
                </a:solidFill>
              </a:rPr>
              <a:t> at</a:t>
            </a:r>
            <a:r>
              <a:rPr lang="en-US" dirty="0" smtClean="0">
                <a:solidFill>
                  <a:srgbClr val="CA8A01"/>
                </a:solidFill>
              </a:rPr>
              <a:t> 10 </a:t>
            </a:r>
            <a:r>
              <a:rPr lang="en-US" dirty="0" err="1" smtClean="0">
                <a:solidFill>
                  <a:srgbClr val="CA8A01"/>
                </a:solidFill>
              </a:rPr>
              <a:t>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043B0"/>
                </a:solidFill>
              </a:rPr>
              <a:t>3600 m</a:t>
            </a:r>
            <a:r>
              <a:rPr lang="en-US" baseline="30000" dirty="0" smtClean="0">
                <a:solidFill>
                  <a:srgbClr val="9043B0"/>
                </a:solidFill>
              </a:rPr>
              <a:t>3</a:t>
            </a:r>
          </a:p>
          <a:p>
            <a:r>
              <a:rPr lang="en-US" dirty="0" smtClean="0"/>
              <a:t>Hard to beat fossil fuels!</a:t>
            </a:r>
          </a:p>
          <a:p>
            <a:pPr lvl="1"/>
            <a:r>
              <a:rPr lang="en-US" dirty="0" smtClean="0"/>
              <a:t>by far the cheapest, too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 descr="gener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419600"/>
            <a:ext cx="2438400" cy="2438400"/>
          </a:xfrm>
          <a:prstGeom prst="rect">
            <a:avLst/>
          </a:prstGeom>
        </p:spPr>
      </p:pic>
      <p:pic>
        <p:nvPicPr>
          <p:cNvPr id="8" name="Picture 7" descr="GASCAN-re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35" y="4419599"/>
            <a:ext cx="1476047" cy="244295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43B0"/>
                </a:solidFill>
              </a:rPr>
              <a:t>Fermi Problems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Limits to Growth</a:t>
            </a:r>
          </a:p>
          <a:p>
            <a:r>
              <a:rPr lang="en-US" dirty="0" smtClean="0"/>
              <a:t>Fossil Fuel Replacements?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Limits to Growth</a:t>
            </a:r>
          </a:p>
          <a:p>
            <a:r>
              <a:rPr lang="en-US" dirty="0" smtClean="0"/>
              <a:t>Fossil Fuel Replacements?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out-car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6736" y="1647274"/>
            <a:ext cx="9091458" cy="3619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00"/>
            <a:ext cx="8229600" cy="1143000"/>
          </a:xfrm>
        </p:spPr>
        <p:txBody>
          <a:bodyPr/>
          <a:lstStyle/>
          <a:p>
            <a:r>
              <a:rPr lang="en-US" dirty="0" smtClean="0"/>
              <a:t>Is 100 MPG from Gasoline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282"/>
            <a:ext cx="8229600" cy="4525963"/>
          </a:xfrm>
        </p:spPr>
        <p:txBody>
          <a:bodyPr/>
          <a:lstStyle/>
          <a:p>
            <a:r>
              <a:rPr lang="en-US" dirty="0" smtClean="0"/>
              <a:t>At freeway speeds, mainly fight drag: </a:t>
            </a:r>
            <a:r>
              <a:rPr lang="en-US" i="1" dirty="0" err="1" smtClean="0">
                <a:solidFill>
                  <a:srgbClr val="3366FF"/>
                </a:solidFill>
              </a:rPr>
              <a:t>F</a:t>
            </a:r>
            <a:r>
              <a:rPr lang="en-US" baseline="-25000" dirty="0" err="1" smtClean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 = ½</a:t>
            </a:r>
            <a:r>
              <a:rPr lang="en-US" i="1" dirty="0" smtClean="0">
                <a:solidFill>
                  <a:srgbClr val="3366FF"/>
                </a:solidFill>
              </a:rPr>
              <a:t>ρc</a:t>
            </a:r>
            <a:r>
              <a:rPr lang="en-US" baseline="-25000" dirty="0" smtClean="0">
                <a:solidFill>
                  <a:srgbClr val="3366FF"/>
                </a:solidFill>
              </a:rPr>
              <a:t>D</a:t>
            </a:r>
            <a:r>
              <a:rPr lang="en-US" i="1" dirty="0" smtClean="0">
                <a:solidFill>
                  <a:srgbClr val="3366FF"/>
                </a:solidFill>
              </a:rPr>
              <a:t>Av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i="1" dirty="0" err="1" smtClean="0">
                <a:solidFill>
                  <a:srgbClr val="3366FF"/>
                </a:solidFill>
              </a:rPr>
              <a:t>ρ</a:t>
            </a:r>
            <a:r>
              <a:rPr lang="en-US" dirty="0" smtClean="0">
                <a:solidFill>
                  <a:srgbClr val="3366FF"/>
                </a:solidFill>
              </a:rPr>
              <a:t> = 1.2 kg/m</a:t>
            </a:r>
            <a:r>
              <a:rPr lang="en-US" baseline="30000" dirty="0" smtClean="0">
                <a:solidFill>
                  <a:srgbClr val="3366FF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≈ 0.3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≈ 2.5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30 </a:t>
            </a:r>
            <a:r>
              <a:rPr lang="en-US" dirty="0" err="1" smtClean="0">
                <a:solidFill>
                  <a:srgbClr val="FF0000"/>
                </a:solidFill>
              </a:rPr>
              <a:t>m/s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err="1" smtClean="0">
                <a:solidFill>
                  <a:srgbClr val="9043B0"/>
                </a:solidFill>
              </a:rPr>
              <a:t>F</a:t>
            </a:r>
            <a:r>
              <a:rPr lang="en-US" baseline="-25000" dirty="0" err="1" smtClean="0">
                <a:solidFill>
                  <a:srgbClr val="9043B0"/>
                </a:solidFill>
              </a:rPr>
              <a:t>d</a:t>
            </a:r>
            <a:r>
              <a:rPr lang="en-US" dirty="0" smtClean="0">
                <a:solidFill>
                  <a:srgbClr val="9043B0"/>
                </a:solidFill>
              </a:rPr>
              <a:t> ≈ 400 N</a:t>
            </a:r>
          </a:p>
          <a:p>
            <a:r>
              <a:rPr lang="en-US" dirty="0" smtClean="0"/>
              <a:t>Rolling resistance is about </a:t>
            </a:r>
            <a:r>
              <a:rPr lang="en-US" dirty="0" smtClean="0">
                <a:solidFill>
                  <a:srgbClr val="FF0000"/>
                </a:solidFill>
              </a:rPr>
              <a:t>0.01</a:t>
            </a:r>
            <a:r>
              <a:rPr lang="en-US" i="1" dirty="0" smtClean="0">
                <a:solidFill>
                  <a:srgbClr val="FF0000"/>
                </a:solidFill>
              </a:rPr>
              <a:t>mg</a:t>
            </a:r>
            <a:r>
              <a:rPr lang="en-US" dirty="0" smtClean="0"/>
              <a:t> ≈ </a:t>
            </a:r>
            <a:r>
              <a:rPr lang="en-US" dirty="0" smtClean="0">
                <a:solidFill>
                  <a:srgbClr val="9043B0"/>
                </a:solidFill>
              </a:rPr>
              <a:t>100 N</a:t>
            </a:r>
            <a:r>
              <a:rPr lang="en-US" dirty="0" smtClean="0"/>
              <a:t> (</a:t>
            </a:r>
            <a:r>
              <a:rPr lang="en-US" dirty="0" err="1" smtClean="0"/>
              <a:t>indep</a:t>
            </a:r>
            <a:r>
              <a:rPr lang="en-US" dirty="0" smtClean="0"/>
              <a:t>. of </a:t>
            </a:r>
            <a:r>
              <a:rPr lang="en-US" i="1" dirty="0" err="1" smtClean="0"/>
              <a:t>v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Net 500 N</a:t>
            </a:r>
          </a:p>
          <a:p>
            <a:r>
              <a:rPr lang="en-US" dirty="0" smtClean="0"/>
              <a:t>A gallon of gasoline (</a:t>
            </a:r>
            <a:r>
              <a:rPr lang="en-US" dirty="0" smtClean="0">
                <a:solidFill>
                  <a:srgbClr val="3366FF"/>
                </a:solidFill>
              </a:rPr>
              <a:t>3 kg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3366FF"/>
                </a:solidFill>
              </a:rPr>
              <a:t>10 kcal/</a:t>
            </a:r>
            <a:r>
              <a:rPr lang="en-US" dirty="0" err="1" smtClean="0">
                <a:solidFill>
                  <a:srgbClr val="3366FF"/>
                </a:solidFill>
              </a:rPr>
              <a:t>g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3366FF"/>
                </a:solidFill>
              </a:rPr>
              <a:t>4.18 kJ/kcal</a:t>
            </a:r>
            <a:r>
              <a:rPr lang="en-US" dirty="0" smtClean="0"/>
              <a:t>) contains about </a:t>
            </a:r>
            <a:r>
              <a:rPr lang="en-US" dirty="0" smtClean="0">
                <a:solidFill>
                  <a:srgbClr val="9043B0"/>
                </a:solidFill>
              </a:rPr>
              <a:t>130 MJ </a:t>
            </a:r>
            <a:r>
              <a:rPr lang="en-US" dirty="0" smtClean="0"/>
              <a:t>of energy</a:t>
            </a:r>
          </a:p>
          <a:p>
            <a:r>
              <a:rPr lang="en-US" dirty="0" smtClean="0"/>
              <a:t>Used at </a:t>
            </a:r>
            <a:r>
              <a:rPr lang="en-US" dirty="0" smtClean="0">
                <a:solidFill>
                  <a:srgbClr val="FF0000"/>
                </a:solidFill>
              </a:rPr>
              <a:t>~25%</a:t>
            </a:r>
            <a:r>
              <a:rPr lang="en-US" dirty="0" smtClean="0"/>
              <a:t> efficiency in internal combustion engine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dirty="0" err="1" smtClean="0"/>
              <a:t>×</a:t>
            </a:r>
            <a:r>
              <a:rPr lang="en-US" i="1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ym typeface="Symbol" charset="2"/>
              </a:rPr>
              <a:t>d</a:t>
            </a:r>
            <a:r>
              <a:rPr lang="en-US" dirty="0" smtClean="0">
                <a:sym typeface="Symbol" charset="2"/>
              </a:rPr>
              <a:t> = 30 MJ / 500 N =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60 km ≈ 35 miles</a:t>
            </a:r>
          </a:p>
          <a:p>
            <a:r>
              <a:rPr lang="en-US" dirty="0" smtClean="0">
                <a:sym typeface="Symbol" charset="2"/>
              </a:rPr>
              <a:t>100 MPG from gasoline at freeway speeds is </a:t>
            </a:r>
            <a:r>
              <a:rPr lang="en-US" i="1" dirty="0" smtClean="0">
                <a:solidFill>
                  <a:srgbClr val="CA8A01"/>
                </a:solidFill>
                <a:sym typeface="Symbol" charset="2"/>
              </a:rPr>
              <a:t>super-hard</a:t>
            </a:r>
          </a:p>
          <a:p>
            <a:pPr lvl="1"/>
            <a:r>
              <a:rPr lang="en-US" dirty="0" smtClean="0">
                <a:sym typeface="Symbol" charset="2"/>
              </a:rPr>
              <a:t>need a </a:t>
            </a:r>
            <a:r>
              <a:rPr lang="en-US" i="1" dirty="0" smtClean="0">
                <a:solidFill>
                  <a:srgbClr val="CA8A01"/>
                </a:solidFill>
                <a:sym typeface="Symbol" charset="2"/>
              </a:rPr>
              <a:t>factor of four </a:t>
            </a:r>
            <a:r>
              <a:rPr lang="en-US" dirty="0" smtClean="0">
                <a:sym typeface="Symbol" charset="2"/>
              </a:rPr>
              <a:t>improvement in drag piece, for instance</a:t>
            </a:r>
          </a:p>
          <a:p>
            <a:pPr lvl="1"/>
            <a:r>
              <a:rPr lang="en-US" dirty="0" smtClean="0">
                <a:sym typeface="Symbol" charset="2"/>
              </a:rPr>
              <a:t>even a </a:t>
            </a:r>
            <a:r>
              <a:rPr lang="en-US" i="1" dirty="0" smtClean="0">
                <a:solidFill>
                  <a:srgbClr val="CA8A01"/>
                </a:solidFill>
                <a:sym typeface="Symbol" charset="2"/>
              </a:rPr>
              <a:t>trout-shaped car</a:t>
            </a:r>
            <a:r>
              <a:rPr lang="en-US" dirty="0" smtClean="0">
                <a:sym typeface="Symbol" charset="2"/>
              </a:rPr>
              <a:t> unlikely to achieve this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 (EV)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window sticker will confirm: </a:t>
            </a:r>
            <a:r>
              <a:rPr lang="en-US" dirty="0" smtClean="0">
                <a:solidFill>
                  <a:srgbClr val="3366FF"/>
                </a:solidFill>
              </a:rPr>
              <a:t>30−35 kWh </a:t>
            </a:r>
            <a:r>
              <a:rPr lang="en-US" dirty="0" smtClean="0"/>
              <a:t>of juice from the wall socket provides </a:t>
            </a:r>
            <a:r>
              <a:rPr lang="en-US" dirty="0" smtClean="0">
                <a:solidFill>
                  <a:srgbClr val="CA8A01"/>
                </a:solidFill>
              </a:rPr>
              <a:t>100 miles </a:t>
            </a:r>
            <a:r>
              <a:rPr lang="en-US" dirty="0" smtClean="0">
                <a:solidFill>
                  <a:srgbClr val="000000"/>
                </a:solidFill>
              </a:rPr>
              <a:t>of travel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>
                <a:solidFill>
                  <a:srgbClr val="3366FF"/>
                </a:solidFill>
              </a:rPr>
              <a:t>33.5 kWh/gallon </a:t>
            </a:r>
            <a:r>
              <a:rPr lang="en-US" dirty="0" smtClean="0"/>
              <a:t>(lower heating value)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~100 MPG</a:t>
            </a:r>
            <a:r>
              <a:rPr lang="en-US" dirty="0" smtClean="0">
                <a:sym typeface="Symbol" charset="2"/>
              </a:rPr>
              <a:t> equiv.</a:t>
            </a:r>
          </a:p>
          <a:p>
            <a:pPr lvl="1"/>
            <a:r>
              <a:rPr lang="en-US" dirty="0" smtClean="0">
                <a:sym typeface="Symbol" charset="2"/>
              </a:rPr>
              <a:t>but if from 35% efficient fossil fuel plant, back to 35 MPG</a:t>
            </a:r>
          </a:p>
          <a:p>
            <a:r>
              <a:rPr lang="en-US" dirty="0" smtClean="0">
                <a:sym typeface="Symbol" charset="2"/>
              </a:rPr>
              <a:t>Li-ion batteries in </a:t>
            </a:r>
            <a:r>
              <a:rPr lang="en-US" dirty="0" err="1" smtClean="0">
                <a:sym typeface="Symbol" charset="2"/>
              </a:rPr>
              <a:t>EVs</a:t>
            </a:r>
            <a:r>
              <a:rPr lang="en-US" dirty="0" smtClean="0">
                <a:sym typeface="Symbol" charset="2"/>
              </a:rPr>
              <a:t> store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0.08−0.13 kWh/kg</a:t>
            </a:r>
          </a:p>
          <a:p>
            <a:pPr lvl="1"/>
            <a:r>
              <a:rPr lang="en-US" dirty="0" smtClean="0">
                <a:sym typeface="Symbol" charset="2"/>
              </a:rPr>
              <a:t>so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300 mile</a:t>
            </a:r>
            <a:r>
              <a:rPr lang="en-US" dirty="0" smtClean="0">
                <a:sym typeface="Symbol" charset="2"/>
              </a:rPr>
              <a:t> range would require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100 kWh</a:t>
            </a:r>
            <a:r>
              <a:rPr lang="en-US" dirty="0" smtClean="0">
                <a:sym typeface="Symbol" charset="2"/>
              </a:rPr>
              <a:t> ,or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1000 kg</a:t>
            </a:r>
            <a:r>
              <a:rPr lang="en-US" dirty="0" smtClean="0">
                <a:sym typeface="Symbol" charset="2"/>
              </a:rPr>
              <a:t> of battery</a:t>
            </a:r>
          </a:p>
          <a:p>
            <a:r>
              <a:rPr lang="en-US" dirty="0" smtClean="0">
                <a:sym typeface="Symbol" charset="2"/>
              </a:rPr>
              <a:t>Today’s EV battery cost is 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$500/kWh</a:t>
            </a:r>
          </a:p>
          <a:p>
            <a:pPr lvl="1"/>
            <a:r>
              <a:rPr lang="en-US" dirty="0" smtClean="0">
                <a:sym typeface="Symbol" charset="2"/>
              </a:rPr>
              <a:t>300 mile range costs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$50,000</a:t>
            </a:r>
            <a:r>
              <a:rPr lang="en-US" dirty="0" smtClean="0">
                <a:sym typeface="Symbol" charset="2"/>
              </a:rPr>
              <a:t> in battery alone (</a:t>
            </a:r>
            <a:r>
              <a:rPr lang="en-US" dirty="0" err="1" smtClean="0">
                <a:sym typeface="Symbol" charset="2"/>
              </a:rPr>
              <a:t>hellooo</a:t>
            </a:r>
            <a:r>
              <a:rPr lang="en-US" dirty="0" smtClean="0">
                <a:sym typeface="Symbol" charset="2"/>
              </a:rPr>
              <a:t>, Tesla!)</a:t>
            </a:r>
          </a:p>
          <a:p>
            <a:pPr lvl="1"/>
            <a:r>
              <a:rPr lang="en-US" dirty="0" smtClean="0">
                <a:sym typeface="Symbol" charset="2"/>
              </a:rPr>
              <a:t>reach gasoline cost after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500,000</a:t>
            </a:r>
            <a:r>
              <a:rPr lang="en-US" dirty="0" smtClean="0">
                <a:sym typeface="Symbol" charset="2"/>
              </a:rPr>
              <a:t> miles of driving (at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$4/gal</a:t>
            </a:r>
            <a:r>
              <a:rPr lang="en-US" dirty="0" smtClean="0">
                <a:sym typeface="Symbol" charset="2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40 MPG</a:t>
            </a:r>
            <a:r>
              <a:rPr lang="en-US" dirty="0" smtClean="0">
                <a:sym typeface="Symbol" charset="2"/>
              </a:rPr>
              <a:t>)</a:t>
            </a:r>
          </a:p>
          <a:p>
            <a:pPr lvl="1"/>
            <a:r>
              <a:rPr lang="en-US" dirty="0" smtClean="0">
                <a:sym typeface="Symbol" charset="2"/>
              </a:rPr>
              <a:t>battery will not last that long: need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~4×</a:t>
            </a:r>
            <a:r>
              <a:rPr lang="en-US" dirty="0" smtClean="0">
                <a:sym typeface="Symbol" charset="2"/>
              </a:rPr>
              <a:t> reduction in battery price for cost parity</a:t>
            </a:r>
          </a:p>
          <a:p>
            <a:pPr lvl="2"/>
            <a:r>
              <a:rPr lang="en-US" dirty="0" smtClean="0">
                <a:sym typeface="Symbol" charset="2"/>
              </a:rPr>
              <a:t>not to say price should dictate everything: other reasons to adopt 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Adding gasoline to tank at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6 gallons per minute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3.6 kWh</a:t>
            </a:r>
            <a:r>
              <a:rPr lang="en-US" dirty="0" smtClean="0"/>
              <a:t>/sec = </a:t>
            </a:r>
            <a:r>
              <a:rPr lang="en-US" dirty="0" smtClean="0">
                <a:solidFill>
                  <a:srgbClr val="9043B0"/>
                </a:solidFill>
              </a:rPr>
              <a:t>13 MW </a:t>
            </a:r>
            <a:r>
              <a:rPr lang="en-US" i="1" dirty="0" smtClean="0">
                <a:solidFill>
                  <a:srgbClr val="CA8A01"/>
                </a:solidFill>
              </a:rPr>
              <a:t>of power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two cars filling at a gas station = UCSD campus power demand!</a:t>
            </a:r>
          </a:p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Charge efficiency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70−80%</a:t>
            </a:r>
          </a:p>
          <a:p>
            <a:pPr lvl="1"/>
            <a:r>
              <a:rPr lang="en-US" dirty="0" smtClean="0"/>
              <a:t>other 20−30% generates heat</a:t>
            </a:r>
          </a:p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Try sticking </a:t>
            </a:r>
            <a:r>
              <a:rPr lang="en-US" dirty="0" smtClean="0">
                <a:solidFill>
                  <a:srgbClr val="CA8A01"/>
                </a:solidFill>
                <a:ea typeface="ＭＳ Ｐゴシック" pitchFamily="-112" charset="-128"/>
                <a:cs typeface="ＭＳ Ｐゴシック" pitchFamily="-112" charset="-128"/>
              </a:rPr>
              <a:t>100 kWh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into a battery in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10 minutes</a:t>
            </a:r>
          </a:p>
          <a:p>
            <a:pPr lvl="1"/>
            <a:r>
              <a:rPr lang="en-US" dirty="0" smtClean="0">
                <a:solidFill>
                  <a:srgbClr val="9043B0"/>
                </a:solidFill>
              </a:rPr>
              <a:t>600 kW</a:t>
            </a:r>
            <a:r>
              <a:rPr lang="en-US" dirty="0" smtClean="0"/>
              <a:t> of power (current </a:t>
            </a:r>
            <a:r>
              <a:rPr lang="en-US" dirty="0" err="1" smtClean="0"/>
              <a:t>EVs</a:t>
            </a:r>
            <a:r>
              <a:rPr lang="en-US" dirty="0" smtClean="0"/>
              <a:t> typically accept 100−200× less)</a:t>
            </a:r>
          </a:p>
          <a:p>
            <a:pPr lvl="2"/>
            <a:r>
              <a:rPr lang="en-US" dirty="0" smtClean="0">
                <a:solidFill>
                  <a:srgbClr val="9043B0"/>
                </a:solidFill>
              </a:rPr>
              <a:t>100</a:t>
            </a:r>
            <a:r>
              <a:rPr lang="en-US" dirty="0" smtClean="0"/>
              <a:t> houses with A/C blasting; almost 1000 horsepower</a:t>
            </a:r>
          </a:p>
          <a:p>
            <a:pPr lvl="1"/>
            <a:r>
              <a:rPr lang="en-US" dirty="0" smtClean="0">
                <a:solidFill>
                  <a:srgbClr val="9043B0"/>
                </a:solidFill>
              </a:rPr>
              <a:t>120 kW</a:t>
            </a:r>
            <a:r>
              <a:rPr lang="en-US" dirty="0" smtClean="0"/>
              <a:t> in </a:t>
            </a:r>
            <a:r>
              <a:rPr lang="en-US" i="1" dirty="0" smtClean="0">
                <a:solidFill>
                  <a:srgbClr val="CA8A01"/>
                </a:solidFill>
              </a:rPr>
              <a:t>heat</a:t>
            </a:r>
            <a:r>
              <a:rPr lang="en-US" dirty="0" smtClean="0"/>
              <a:t>/</a:t>
            </a:r>
            <a:r>
              <a:rPr lang="en-US" i="1" dirty="0" smtClean="0">
                <a:solidFill>
                  <a:srgbClr val="CA8A01"/>
                </a:solidFill>
              </a:rPr>
              <a:t>loss</a:t>
            </a:r>
          </a:p>
          <a:p>
            <a:pPr lvl="1"/>
            <a:r>
              <a:rPr lang="en-US" dirty="0" smtClean="0"/>
              <a:t>distributed over 6 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cube 1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a side), </a:t>
            </a:r>
            <a:r>
              <a:rPr lang="en-US" dirty="0" smtClean="0">
                <a:solidFill>
                  <a:srgbClr val="9043B0"/>
                </a:solidFill>
              </a:rPr>
              <a:t>20 kW/m</a:t>
            </a:r>
            <a:r>
              <a:rPr lang="en-US" baseline="30000" dirty="0" smtClean="0">
                <a:solidFill>
                  <a:srgbClr val="9043B0"/>
                </a:solidFill>
              </a:rPr>
              <a:t>2</a:t>
            </a:r>
            <a:endParaRPr lang="en-US" dirty="0" smtClean="0">
              <a:solidFill>
                <a:srgbClr val="9043B0"/>
              </a:solidFill>
            </a:endParaRPr>
          </a:p>
          <a:p>
            <a:pPr lvl="1"/>
            <a:r>
              <a:rPr lang="en-US" dirty="0" smtClean="0"/>
              <a:t>naïvely </a:t>
            </a:r>
            <a:r>
              <a:rPr lang="en-US" dirty="0" smtClean="0">
                <a:solidFill>
                  <a:srgbClr val="9043B0"/>
                </a:solidFill>
              </a:rPr>
              <a:t>hundreds of degrees Celsius</a:t>
            </a:r>
            <a:r>
              <a:rPr lang="en-US" dirty="0" smtClean="0"/>
              <a:t> temperature rise</a:t>
            </a:r>
          </a:p>
          <a:p>
            <a:pPr lvl="2"/>
            <a:r>
              <a:rPr lang="en-US" dirty="0" smtClean="0"/>
              <a:t>unless aggressively water-cooled: not an easy job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</a:t>
            </a:r>
            <a:r>
              <a:rPr lang="en-US" i="1" dirty="0" smtClean="0">
                <a:solidFill>
                  <a:srgbClr val="CA8A01"/>
                </a:solidFill>
              </a:rPr>
              <a:t>know more than we think </a:t>
            </a:r>
            <a:r>
              <a:rPr lang="en-US" dirty="0" smtClean="0"/>
              <a:t>about a problem</a:t>
            </a:r>
          </a:p>
          <a:p>
            <a:r>
              <a:rPr lang="en-US" dirty="0" smtClean="0"/>
              <a:t>Real world problems </a:t>
            </a:r>
            <a:r>
              <a:rPr lang="en-US" i="1" dirty="0" smtClean="0">
                <a:solidFill>
                  <a:srgbClr val="CA8A01"/>
                </a:solidFill>
              </a:rPr>
              <a:t>don’t come with tidy numbers </a:t>
            </a:r>
            <a:r>
              <a:rPr lang="en-US" dirty="0" smtClean="0"/>
              <a:t>attached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Estimation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A8A01"/>
                </a:solidFill>
              </a:rPr>
              <a:t>multiple techniques </a:t>
            </a:r>
            <a:r>
              <a:rPr lang="en-US" dirty="0" smtClean="0"/>
              <a:t>often fruitful</a:t>
            </a:r>
          </a:p>
          <a:p>
            <a:pPr lvl="1"/>
            <a:r>
              <a:rPr lang="en-US" dirty="0" smtClean="0"/>
              <a:t>have to at least </a:t>
            </a:r>
            <a:r>
              <a:rPr lang="en-US" i="1" dirty="0" smtClean="0">
                <a:solidFill>
                  <a:srgbClr val="CA8A01"/>
                </a:solidFill>
              </a:rPr>
              <a:t>try</a:t>
            </a:r>
            <a:r>
              <a:rPr lang="en-US" dirty="0" smtClean="0">
                <a:solidFill>
                  <a:srgbClr val="CA8A01"/>
                </a:solidFill>
              </a:rPr>
              <a:t> </a:t>
            </a:r>
            <a:r>
              <a:rPr lang="en-US" dirty="0" smtClean="0"/>
              <a:t>to solve a problem: dig in</a:t>
            </a:r>
          </a:p>
          <a:p>
            <a:r>
              <a:rPr lang="en-US" dirty="0" smtClean="0"/>
              <a:t>Straightforward exercise to expose </a:t>
            </a:r>
            <a:r>
              <a:rPr lang="en-US" i="1" dirty="0" smtClean="0">
                <a:solidFill>
                  <a:srgbClr val="CA8A01"/>
                </a:solidFill>
              </a:rPr>
              <a:t>major future challenges</a:t>
            </a:r>
          </a:p>
          <a:p>
            <a:pPr lvl="1"/>
            <a:r>
              <a:rPr lang="en-US" dirty="0" smtClean="0"/>
              <a:t>basic assumptions about growth and energy are typically wrong</a:t>
            </a:r>
          </a:p>
          <a:p>
            <a:r>
              <a:rPr lang="en-US" dirty="0" smtClean="0"/>
              <a:t>Every congressperson should have an </a:t>
            </a:r>
            <a:r>
              <a:rPr lang="en-US" i="1" dirty="0" smtClean="0">
                <a:solidFill>
                  <a:srgbClr val="CA8A01"/>
                </a:solidFill>
              </a:rPr>
              <a:t>estimator </a:t>
            </a:r>
            <a:r>
              <a:rPr lang="en-US" dirty="0" smtClean="0"/>
              <a:t>on their staff</a:t>
            </a:r>
          </a:p>
          <a:p>
            <a:pPr lvl="1"/>
            <a:r>
              <a:rPr lang="en-US" dirty="0" smtClean="0"/>
              <a:t>and then actually </a:t>
            </a:r>
            <a:r>
              <a:rPr lang="en-US" dirty="0" smtClean="0">
                <a:solidFill>
                  <a:srgbClr val="FF0000"/>
                </a:solidFill>
              </a:rPr>
              <a:t>LISTEN </a:t>
            </a:r>
            <a:r>
              <a:rPr lang="en-US" dirty="0" smtClean="0"/>
              <a:t>to them!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to Clarify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Black: generic/default</a:t>
            </a:r>
          </a:p>
          <a:p>
            <a:r>
              <a:rPr lang="en-US" i="1" dirty="0" smtClean="0">
                <a:solidFill>
                  <a:srgbClr val="CA8A01"/>
                </a:solidFill>
              </a:rPr>
              <a:t>Orange-brown italics: emphasis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assumptions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Blue: constants/knowledge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Purple: results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A note on numbers:</a:t>
            </a:r>
          </a:p>
          <a:p>
            <a:pPr lvl="1"/>
            <a:r>
              <a:rPr lang="en-US" dirty="0" smtClean="0"/>
              <a:t>math is a lot easier if you don’t take numbers so seriously</a:t>
            </a:r>
          </a:p>
          <a:p>
            <a:pPr lvl="1"/>
            <a:r>
              <a:rPr lang="en-US" dirty="0" err="1" smtClean="0"/>
              <a:t>π</a:t>
            </a:r>
            <a:r>
              <a:rPr lang="en-US" dirty="0" smtClean="0"/>
              <a:t> = 3 = sqrt(10) = 10/3</a:t>
            </a:r>
          </a:p>
          <a:p>
            <a:pPr lvl="1"/>
            <a:r>
              <a:rPr lang="en-US" dirty="0" smtClean="0"/>
              <a:t>2 ≠ 3, but 8 ≈ 9</a:t>
            </a:r>
          </a:p>
          <a:p>
            <a:pPr lvl="1"/>
            <a:r>
              <a:rPr lang="en-US" i="1" dirty="0" err="1" smtClean="0">
                <a:solidFill>
                  <a:srgbClr val="3366FF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h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k</a:t>
            </a:r>
            <a:r>
              <a:rPr lang="en-US" baseline="-25000" dirty="0" err="1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σ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N</a:t>
            </a:r>
            <a:r>
              <a:rPr lang="en-US" baseline="-25000" dirty="0" smtClean="0">
                <a:solidFill>
                  <a:srgbClr val="3366FF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μ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ε</a:t>
            </a:r>
            <a:r>
              <a:rPr lang="en-US" baseline="-25000" dirty="0" smtClean="0">
                <a:solidFill>
                  <a:srgbClr val="3366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3366FF"/>
                </a:solidFill>
              </a:rPr>
              <a:t>M</a:t>
            </a:r>
            <a:r>
              <a:rPr lang="en-US" baseline="-25000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3366FF"/>
                </a:solidFill>
              </a:rPr>
              <a:t>r</a:t>
            </a:r>
            <a:r>
              <a:rPr lang="en-US" baseline="-25000" dirty="0" err="1" smtClean="0">
                <a:solidFill>
                  <a:srgbClr val="3366FF"/>
                </a:solidFill>
              </a:rPr>
              <a:t>AU</a:t>
            </a:r>
            <a:r>
              <a:rPr lang="en-US" dirty="0" smtClean="0"/>
              <a:t>, etc. by memory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14"/>
            <a:ext cx="8229600" cy="1143000"/>
          </a:xfrm>
        </p:spPr>
        <p:txBody>
          <a:bodyPr/>
          <a:lstStyle/>
          <a:p>
            <a:r>
              <a:rPr lang="en-US" dirty="0" smtClean="0"/>
              <a:t>Fermi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896"/>
            <a:ext cx="8229600" cy="4525963"/>
          </a:xfrm>
        </p:spPr>
        <p:txBody>
          <a:bodyPr/>
          <a:lstStyle/>
          <a:p>
            <a:r>
              <a:rPr lang="en-US" dirty="0" smtClean="0"/>
              <a:t>How many </a:t>
            </a:r>
            <a:r>
              <a:rPr lang="en-US" i="1" dirty="0" smtClean="0">
                <a:solidFill>
                  <a:srgbClr val="CA8A01"/>
                </a:solidFill>
              </a:rPr>
              <a:t>piano tuners</a:t>
            </a:r>
            <a:r>
              <a:rPr lang="en-US" i="1" dirty="0" smtClean="0">
                <a:solidFill>
                  <a:srgbClr val="F4AE02"/>
                </a:solidFill>
              </a:rPr>
              <a:t> </a:t>
            </a:r>
            <a:r>
              <a:rPr lang="en-US" dirty="0" smtClean="0"/>
              <a:t>in Chicago?</a:t>
            </a:r>
          </a:p>
          <a:p>
            <a:r>
              <a:rPr lang="en-US" dirty="0" smtClean="0"/>
              <a:t>How many molecules from </a:t>
            </a:r>
            <a:r>
              <a:rPr lang="en-US" i="1" dirty="0" smtClean="0">
                <a:solidFill>
                  <a:srgbClr val="CA8A01"/>
                </a:solidFill>
              </a:rPr>
              <a:t>Julius Caesar’s last breath </a:t>
            </a:r>
            <a:r>
              <a:rPr lang="en-US" dirty="0" smtClean="0"/>
              <a:t>do you draw in with each breath?</a:t>
            </a:r>
          </a:p>
          <a:p>
            <a:r>
              <a:rPr lang="en-US" dirty="0" smtClean="0"/>
              <a:t>How far does a car travel before a </a:t>
            </a:r>
            <a:r>
              <a:rPr lang="en-US" i="1" dirty="0" smtClean="0">
                <a:solidFill>
                  <a:srgbClr val="CA8A01"/>
                </a:solidFill>
              </a:rPr>
              <a:t>one-molecule layer </a:t>
            </a:r>
            <a:r>
              <a:rPr lang="en-US" dirty="0" smtClean="0"/>
              <a:t>is worn from the tire?</a:t>
            </a:r>
          </a:p>
          <a:p>
            <a:r>
              <a:rPr lang="en-US" dirty="0" smtClean="0"/>
              <a:t>How many </a:t>
            </a:r>
            <a:r>
              <a:rPr lang="en-US" i="1" dirty="0" smtClean="0">
                <a:solidFill>
                  <a:srgbClr val="CA8A01"/>
                </a:solidFill>
              </a:rPr>
              <a:t>laser pointers </a:t>
            </a:r>
            <a:r>
              <a:rPr lang="en-US" dirty="0" smtClean="0"/>
              <a:t>would it take to visibly illuminate the </a:t>
            </a:r>
            <a:r>
              <a:rPr lang="en-US" i="1" dirty="0" smtClean="0">
                <a:solidFill>
                  <a:srgbClr val="CA8A01"/>
                </a:solidFill>
              </a:rPr>
              <a:t>Moon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heavy is a typical </a:t>
            </a:r>
            <a:r>
              <a:rPr lang="en-US" i="1" dirty="0" smtClean="0">
                <a:solidFill>
                  <a:srgbClr val="CA8A01"/>
                </a:solidFill>
              </a:rPr>
              <a:t>cloud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Book: </a:t>
            </a:r>
            <a:r>
              <a:rPr lang="en-US" dirty="0" err="1" smtClean="0"/>
              <a:t>Guesstimation</a:t>
            </a:r>
            <a:r>
              <a:rPr lang="en-US" dirty="0" smtClean="0"/>
              <a:t> (by Weinstein and Adam)</a:t>
            </a:r>
          </a:p>
          <a:p>
            <a:pPr lvl="1"/>
            <a:r>
              <a:rPr lang="en-US" dirty="0" smtClean="0"/>
              <a:t>plus second volume by Weinstein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guesstimation-book.jpg"/>
          <p:cNvPicPr>
            <a:picLocks noChangeAspect="1"/>
          </p:cNvPicPr>
          <p:nvPr/>
        </p:nvPicPr>
        <p:blipFill>
          <a:blip r:embed="rId2"/>
          <a:srcRect l="20813" t="14077" r="26468"/>
          <a:stretch>
            <a:fillRect/>
          </a:stretch>
        </p:blipFill>
        <p:spPr>
          <a:xfrm>
            <a:off x="7135397" y="3924753"/>
            <a:ext cx="1606875" cy="261893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Fermi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kids are </a:t>
            </a:r>
            <a:r>
              <a:rPr lang="en-US" i="1" dirty="0" smtClean="0">
                <a:solidFill>
                  <a:srgbClr val="CA8A01"/>
                </a:solidFill>
              </a:rPr>
              <a:t>laughing so hard </a:t>
            </a:r>
            <a:r>
              <a:rPr lang="en-US" dirty="0" smtClean="0"/>
              <a:t>right now that milk (or cultural equivalent) is streaming out of their noses?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7 billion people </a:t>
            </a:r>
            <a:r>
              <a:rPr lang="en-US" dirty="0" smtClean="0"/>
              <a:t>in the world</a:t>
            </a:r>
          </a:p>
          <a:p>
            <a:r>
              <a:rPr lang="en-US" dirty="0" smtClean="0"/>
              <a:t>Life expectancy: </a:t>
            </a:r>
            <a:r>
              <a:rPr lang="en-US" dirty="0" smtClean="0">
                <a:solidFill>
                  <a:srgbClr val="FF0000"/>
                </a:solidFill>
              </a:rPr>
              <a:t>60 years</a:t>
            </a:r>
            <a:endParaRPr lang="en-US" dirty="0" smtClean="0">
              <a:solidFill>
                <a:srgbClr val="FF0000"/>
              </a:solidFill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Vulnerable age: 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4 to 10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10% of life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700 million </a:t>
            </a:r>
            <a:r>
              <a:rPr lang="en-US" dirty="0" smtClean="0">
                <a:sym typeface="Symbol" charset="2"/>
              </a:rPr>
              <a:t>at risk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</a:t>
            </a:r>
            <a:r>
              <a:rPr lang="en-US" dirty="0" smtClean="0"/>
              <a:t> of adults have had this experience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350 M</a:t>
            </a:r>
            <a:r>
              <a:rPr lang="en-US" dirty="0" smtClean="0">
                <a:sym typeface="Symbol" charset="2"/>
              </a:rPr>
              <a:t> at risk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Once-in-lifetime</a:t>
            </a:r>
            <a:r>
              <a:rPr lang="en-US" dirty="0" smtClean="0"/>
              <a:t> event, </a:t>
            </a:r>
            <a:r>
              <a:rPr lang="en-US" dirty="0" smtClean="0">
                <a:solidFill>
                  <a:srgbClr val="FF0000"/>
                </a:solidFill>
              </a:rPr>
              <a:t>5 sec</a:t>
            </a:r>
            <a:r>
              <a:rPr lang="en-US" dirty="0" smtClean="0"/>
              <a:t> duration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5/(6×</a:t>
            </a: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π×10</a:t>
            </a:r>
            <a:r>
              <a:rPr lang="en-US" baseline="30000" dirty="0" smtClean="0">
                <a:solidFill>
                  <a:srgbClr val="3366FF"/>
                </a:solidFill>
                <a:sym typeface="Symbol" charset="2"/>
              </a:rPr>
              <a:t>7</a:t>
            </a:r>
            <a:r>
              <a:rPr lang="en-US" dirty="0" smtClean="0">
                <a:sym typeface="Symbol" charset="2"/>
              </a:rPr>
              <a:t>)</a:t>
            </a:r>
          </a:p>
          <a:p>
            <a:r>
              <a:rPr lang="en-US" dirty="0" smtClean="0">
                <a:sym typeface="Symbol" charset="2"/>
              </a:rPr>
              <a:t>350 M × 0.3×10</a:t>
            </a:r>
            <a:r>
              <a:rPr lang="en-US" baseline="30000" dirty="0" smtClean="0">
                <a:sym typeface="Symbol" charset="2"/>
              </a:rPr>
              <a:t>−7</a:t>
            </a:r>
            <a:r>
              <a:rPr lang="en-US" dirty="0" smtClean="0">
                <a:sym typeface="Symbol" charset="2"/>
              </a:rPr>
              <a:t> ≈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10</a:t>
            </a:r>
            <a:endParaRPr lang="en-US" dirty="0" smtClean="0">
              <a:solidFill>
                <a:srgbClr val="9043B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jectory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56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Trajectory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Problems</a:t>
            </a:r>
          </a:p>
          <a:p>
            <a:r>
              <a:rPr lang="en-US" dirty="0" smtClean="0">
                <a:solidFill>
                  <a:srgbClr val="9043B0"/>
                </a:solidFill>
              </a:rPr>
              <a:t>Climate Change</a:t>
            </a:r>
          </a:p>
          <a:p>
            <a:r>
              <a:rPr lang="en-US" dirty="0" smtClean="0"/>
              <a:t>Limits to Growth</a:t>
            </a:r>
          </a:p>
          <a:p>
            <a:r>
              <a:rPr lang="en-US" dirty="0" smtClean="0"/>
              <a:t>Fossil Fuel Replacements?</a:t>
            </a:r>
          </a:p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Fuel Economy of Cars and EV 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F72C-353B-5543-A10E-BA58CABC5C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lo_full_reco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016"/>
            <a:ext cx="9144000" cy="5212080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55DA-D9C9-FC4B-9255-FBA06DB6969D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76"/>
            <a:ext cx="7772400" cy="762000"/>
          </a:xfrm>
        </p:spPr>
        <p:txBody>
          <a:bodyPr/>
          <a:lstStyle/>
          <a:p>
            <a:r>
              <a:rPr lang="en-US"/>
              <a:t>The Rise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70859" y="5875503"/>
            <a:ext cx="8929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Charles Keeling (SIO/UCSD), </a:t>
            </a:r>
            <a:r>
              <a:rPr lang="en-US" dirty="0"/>
              <a:t>started measuring atmospheric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from Mauna </a:t>
            </a:r>
            <a:r>
              <a:rPr lang="en-US" dirty="0"/>
              <a:t>Loa </a:t>
            </a:r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Hawaii in </a:t>
            </a:r>
            <a:r>
              <a:rPr lang="en-US" dirty="0"/>
              <a:t>1958.  Besides the annual photosynthetic cycle, a profound trend is seen.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861069" y="1746250"/>
            <a:ext cx="4933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 smtClean="0">
                <a:solidFill>
                  <a:schemeClr val="hlink"/>
                </a:solidFill>
              </a:rPr>
              <a:t>400 </a:t>
            </a:r>
            <a:r>
              <a:rPr lang="en-US" sz="1600" dirty="0" err="1" smtClean="0">
                <a:solidFill>
                  <a:schemeClr val="hlink"/>
                </a:solidFill>
              </a:rPr>
              <a:t>ppm</a:t>
            </a:r>
            <a:r>
              <a:rPr lang="en-US" sz="1600" dirty="0" smtClean="0">
                <a:solidFill>
                  <a:schemeClr val="hlink"/>
                </a:solidFill>
              </a:rPr>
              <a:t> </a:t>
            </a:r>
            <a:r>
              <a:rPr lang="en-US" sz="1600" dirty="0">
                <a:solidFill>
                  <a:schemeClr val="hlink"/>
                </a:solidFill>
              </a:rPr>
              <a:t>=</a:t>
            </a:r>
            <a:r>
              <a:rPr lang="en-US" sz="1600" dirty="0" smtClean="0">
                <a:solidFill>
                  <a:schemeClr val="hlink"/>
                </a:solidFill>
              </a:rPr>
              <a:t> 400 parts</a:t>
            </a:r>
            <a:r>
              <a:rPr lang="en-US" sz="1600" dirty="0">
                <a:solidFill>
                  <a:schemeClr val="hlink"/>
                </a:solidFill>
              </a:rPr>
              <a:t>-per-million = </a:t>
            </a:r>
            <a:r>
              <a:rPr lang="en-US" sz="1600" dirty="0" smtClean="0">
                <a:solidFill>
                  <a:schemeClr val="hlink"/>
                </a:solidFill>
              </a:rPr>
              <a:t>0.04%</a:t>
            </a:r>
            <a:r>
              <a:rPr lang="en-US" sz="1600" dirty="0" smtClean="0"/>
              <a:t> </a:t>
            </a:r>
            <a:r>
              <a:rPr lang="en-US" sz="1600" i="1" dirty="0">
                <a:solidFill>
                  <a:srgbClr val="CA8A01"/>
                </a:solidFill>
              </a:rPr>
              <a:t>by volume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 flipV="1">
            <a:off x="1229895" y="1510632"/>
            <a:ext cx="647049" cy="39436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336560" y="2527992"/>
            <a:ext cx="11598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ppm</a:t>
            </a:r>
            <a:r>
              <a:rPr lang="en-US" dirty="0">
                <a:solidFill>
                  <a:srgbClr val="FF0000"/>
                </a:solidFill>
              </a:rPr>
              <a:t>/yr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reference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6951738" y="2111540"/>
            <a:ext cx="1316736" cy="83210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C96E-6700-7842-A299-699295EC08AC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</a:t>
            </a:r>
            <a:r>
              <a:rPr lang="en-US" dirty="0" smtClean="0"/>
              <a:t> Rise </a:t>
            </a:r>
            <a:r>
              <a:rPr lang="en-US" dirty="0"/>
              <a:t>S</a:t>
            </a:r>
            <a:r>
              <a:rPr lang="en-US" dirty="0" smtClean="0"/>
              <a:t>urprising</a:t>
            </a:r>
            <a:r>
              <a:rPr lang="en-US" dirty="0"/>
              <a:t>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280" y="1447800"/>
            <a:ext cx="8305800" cy="4876800"/>
          </a:xfrm>
        </p:spPr>
        <p:txBody>
          <a:bodyPr/>
          <a:lstStyle/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3366FF"/>
                </a:solidFill>
              </a:rPr>
              <a:t>gram </a:t>
            </a:r>
            <a:r>
              <a:rPr lang="en-US" sz="2400" dirty="0"/>
              <a:t>of fossil fuel used produces </a:t>
            </a:r>
            <a:r>
              <a:rPr lang="en-US" sz="2400" dirty="0">
                <a:solidFill>
                  <a:srgbClr val="3366FF"/>
                </a:solidFill>
              </a:rPr>
              <a:t>3 grams</a:t>
            </a:r>
            <a:r>
              <a:rPr lang="en-US" sz="2400" dirty="0"/>
              <a:t> of CO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/>
            <a:r>
              <a:rPr lang="en-US" sz="2000" dirty="0"/>
              <a:t>it’s </a:t>
            </a:r>
            <a:r>
              <a:rPr lang="en-US" sz="2000" i="1" dirty="0">
                <a:solidFill>
                  <a:srgbClr val="CA8A01"/>
                </a:solidFill>
              </a:rPr>
              <a:t>straight chemistry</a:t>
            </a:r>
            <a:r>
              <a:rPr lang="en-US" sz="2000" dirty="0"/>
              <a:t>: to get the energy out via combustion, the carbon from the hydrocarbon gets attached to oxygen and off it goes</a:t>
            </a:r>
          </a:p>
          <a:p>
            <a:r>
              <a:rPr lang="en-US" sz="2400" dirty="0"/>
              <a:t>How much should we expect?</a:t>
            </a:r>
          </a:p>
          <a:p>
            <a:pPr lvl="1"/>
            <a:r>
              <a:rPr lang="en-US" sz="2000" dirty="0"/>
              <a:t>global energy budget is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4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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3366FF"/>
                </a:solidFill>
                <a:sym typeface="Symbol" charset="2"/>
              </a:rPr>
              <a:t>20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J/yr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from fossil </a:t>
            </a:r>
            <a:r>
              <a:rPr lang="en-US" sz="2000" dirty="0" smtClean="0">
                <a:sym typeface="Symbol" charset="2"/>
              </a:rPr>
              <a:t>fuels (</a:t>
            </a:r>
            <a:r>
              <a:rPr lang="en-US" dirty="0" smtClean="0">
                <a:sym typeface="Symbol" charset="2"/>
              </a:rPr>
              <a:t>510</a:t>
            </a:r>
            <a:r>
              <a:rPr lang="en-US" baseline="30000" dirty="0" smtClean="0">
                <a:sym typeface="Symbol" charset="2"/>
              </a:rPr>
              <a:t>20</a:t>
            </a:r>
            <a:r>
              <a:rPr lang="en-US" dirty="0" smtClean="0">
                <a:sym typeface="Symbol" charset="2"/>
              </a:rPr>
              <a:t> J/yr total)</a:t>
            </a:r>
          </a:p>
          <a:p>
            <a:pPr lvl="1"/>
            <a:r>
              <a:rPr lang="en-US" sz="2000" dirty="0"/>
              <a:t>average </a:t>
            </a:r>
            <a:r>
              <a:rPr lang="en-US" sz="2000" dirty="0">
                <a:solidFill>
                  <a:srgbClr val="3366FF"/>
                </a:solidFill>
              </a:rPr>
              <a:t>10</a:t>
            </a:r>
            <a:r>
              <a:rPr lang="en-US" sz="2000" dirty="0" smtClean="0">
                <a:solidFill>
                  <a:srgbClr val="3366FF"/>
                </a:solidFill>
              </a:rPr>
              <a:t> kcal</a:t>
            </a:r>
            <a:r>
              <a:rPr lang="en-US" sz="2000" dirty="0">
                <a:solidFill>
                  <a:srgbClr val="3366FF"/>
                </a:solidFill>
              </a:rPr>
              <a:t>/gram</a:t>
            </a:r>
            <a:r>
              <a:rPr lang="en-US" sz="2000" dirty="0"/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~40,000 J/gram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16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g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</a:t>
            </a:r>
            <a:r>
              <a:rPr lang="en-US" sz="2000" dirty="0">
                <a:sym typeface="Symbol" charset="2"/>
              </a:rPr>
              <a:t> F.F.</a:t>
            </a:r>
          </a:p>
          <a:p>
            <a:pPr lvl="1"/>
            <a:r>
              <a:rPr lang="en-US" sz="2000" dirty="0">
                <a:sym typeface="Symbol" charset="2"/>
              </a:rPr>
              <a:t>so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3</a:t>
            </a:r>
            <a:r>
              <a:rPr lang="en-US" sz="2000" dirty="0">
                <a:sym typeface="Symbol" charset="2"/>
              </a:rPr>
              <a:t>10</a:t>
            </a:r>
            <a:r>
              <a:rPr lang="en-US" sz="2000" baseline="30000" dirty="0">
                <a:sym typeface="Symbol" charset="2"/>
              </a:rPr>
              <a:t>16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g</a:t>
            </a:r>
            <a:r>
              <a:rPr lang="en-US" sz="2000" dirty="0">
                <a:sym typeface="Symbol" charset="2"/>
              </a:rPr>
              <a:t>/yr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310</a:t>
            </a:r>
            <a:r>
              <a:rPr lang="en-US" sz="2000" baseline="30000" dirty="0">
                <a:solidFill>
                  <a:srgbClr val="9043B0"/>
                </a:solidFill>
                <a:sym typeface="Symbol" charset="2"/>
              </a:rPr>
              <a:t>13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 kg/yr CO</a:t>
            </a:r>
            <a:r>
              <a:rPr lang="en-US" sz="2000" baseline="-25000" dirty="0">
                <a:solidFill>
                  <a:srgbClr val="9043B0"/>
                </a:solidFill>
                <a:sym typeface="Symbol" charset="2"/>
              </a:rPr>
              <a:t>2</a:t>
            </a:r>
            <a:endParaRPr lang="en-US" sz="2000" dirty="0">
              <a:solidFill>
                <a:srgbClr val="9043B0"/>
              </a:solidFill>
              <a:sym typeface="Symbol" charset="2"/>
            </a:endParaRPr>
          </a:p>
          <a:p>
            <a:pPr lvl="1"/>
            <a:r>
              <a:rPr lang="en-US" sz="2000" dirty="0">
                <a:sym typeface="Symbol" charset="2"/>
              </a:rPr>
              <a:t>atmosphere has mass = </a:t>
            </a:r>
            <a:r>
              <a:rPr lang="en-US" sz="2000" dirty="0" smtClean="0">
                <a:solidFill>
                  <a:srgbClr val="3366FF"/>
                </a:solidFill>
                <a:sym typeface="Symbol" charset="2"/>
              </a:rPr>
              <a:t>5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10</a:t>
            </a:r>
            <a:r>
              <a:rPr lang="en-US" sz="2000" baseline="30000" dirty="0">
                <a:solidFill>
                  <a:srgbClr val="3366FF"/>
                </a:solidFill>
                <a:sym typeface="Symbol" charset="2"/>
              </a:rPr>
              <a:t>18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 kg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adds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6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mass</a:t>
            </a:r>
          </a:p>
          <a:p>
            <a:pPr lvl="1"/>
            <a:r>
              <a:rPr lang="en-US" sz="2000" dirty="0">
                <a:sym typeface="Symbol" charset="2"/>
              </a:rPr>
              <a:t>about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4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 </a:t>
            </a:r>
            <a:r>
              <a:rPr lang="en-US" sz="2000" dirty="0">
                <a:sym typeface="Symbol" charset="2"/>
              </a:rPr>
              <a:t>(CO</a:t>
            </a:r>
            <a:r>
              <a:rPr lang="en-US" sz="2000" baseline="-25000" dirty="0">
                <a:sym typeface="Symbol" charset="2"/>
              </a:rPr>
              <a:t>2</a:t>
            </a:r>
            <a:r>
              <a:rPr lang="en-US" sz="2000" dirty="0">
                <a:sym typeface="Symbol" charset="2"/>
              </a:rPr>
              <a:t> is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44 </a:t>
            </a:r>
            <a:r>
              <a:rPr lang="en-US" sz="2000" dirty="0" err="1">
                <a:solidFill>
                  <a:srgbClr val="3366FF"/>
                </a:solidFill>
                <a:sym typeface="Symbol" charset="2"/>
              </a:rPr>
              <a:t>g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/mol</a:t>
            </a:r>
            <a:r>
              <a:rPr lang="en-US" sz="2000" dirty="0">
                <a:sym typeface="Symbol" charset="2"/>
              </a:rPr>
              <a:t> vs. </a:t>
            </a:r>
            <a:r>
              <a:rPr lang="en-US" sz="2000" dirty="0">
                <a:solidFill>
                  <a:srgbClr val="3366FF"/>
                </a:solidFill>
                <a:sym typeface="Symbol" charset="2"/>
              </a:rPr>
              <a:t>29</a:t>
            </a:r>
            <a:r>
              <a:rPr lang="en-US" sz="2000" dirty="0">
                <a:sym typeface="Symbol" charset="2"/>
              </a:rPr>
              <a:t> for air)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50/50</a:t>
            </a:r>
            <a:r>
              <a:rPr lang="en-US" dirty="0" smtClean="0">
                <a:sym typeface="Symbol" charset="2"/>
              </a:rPr>
              <a:t> to ocean/</a:t>
            </a:r>
            <a:r>
              <a:rPr lang="en-US" sz="2000" dirty="0" smtClean="0">
                <a:sym typeface="Symbol" charset="2"/>
              </a:rPr>
              <a:t>atmosphere, </a:t>
            </a:r>
            <a:r>
              <a:rPr lang="en-US" sz="2000" dirty="0">
                <a:sym typeface="Symbol" charset="2"/>
              </a:rPr>
              <a:t>atmospheric rise is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dirty="0" smtClean="0">
                <a:solidFill>
                  <a:srgbClr val="9043B0"/>
                </a:solidFill>
                <a:sym typeface="Symbol" charset="2"/>
              </a:rPr>
              <a:t>2</a:t>
            </a:r>
            <a:r>
              <a:rPr lang="en-US" sz="2000" dirty="0" smtClean="0">
                <a:solidFill>
                  <a:srgbClr val="9043B0"/>
                </a:solidFill>
                <a:sym typeface="Symbol" charset="2"/>
              </a:rPr>
              <a:t> </a:t>
            </a:r>
            <a:r>
              <a:rPr lang="en-US" sz="2000" dirty="0" err="1">
                <a:solidFill>
                  <a:srgbClr val="9043B0"/>
                </a:solidFill>
                <a:sym typeface="Symbol" charset="2"/>
              </a:rPr>
              <a:t>ppm</a:t>
            </a:r>
            <a:r>
              <a:rPr lang="en-US" sz="2000" dirty="0">
                <a:solidFill>
                  <a:srgbClr val="9043B0"/>
                </a:solidFill>
                <a:sym typeface="Symbol" charset="2"/>
              </a:rPr>
              <a:t>/yr</a:t>
            </a:r>
            <a:r>
              <a:rPr lang="en-US" sz="2000" dirty="0">
                <a:sym typeface="Symbol" charset="2"/>
              </a:rPr>
              <a:t>, </a:t>
            </a:r>
            <a:r>
              <a:rPr lang="en-US" sz="2000" i="1" dirty="0">
                <a:solidFill>
                  <a:srgbClr val="CA8A01"/>
                </a:solidFill>
                <a:sym typeface="Symbol" charset="2"/>
              </a:rPr>
              <a:t>by volume</a:t>
            </a:r>
          </a:p>
          <a:p>
            <a:pPr lvl="1"/>
            <a:r>
              <a:rPr lang="en-US" sz="2000" dirty="0">
                <a:sym typeface="Symbol" charset="2"/>
              </a:rPr>
              <a:t>this is </a:t>
            </a:r>
            <a:r>
              <a:rPr lang="en-US" sz="2000" dirty="0" smtClean="0">
                <a:sym typeface="Symbol" charset="2"/>
              </a:rPr>
              <a:t>darned </a:t>
            </a:r>
            <a:r>
              <a:rPr lang="en-US" sz="2000" dirty="0">
                <a:sym typeface="Symbol" charset="2"/>
              </a:rPr>
              <a:t>close to what we see on the “Keeling curve” graph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 Murphy/UCSD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-tw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basic-twm.pot</Template>
  <TotalTime>10409</TotalTime>
  <Words>3058</Words>
  <Application>Microsoft Macintosh PowerPoint</Application>
  <PresentationFormat>On-screen Show (4:3)</PresentationFormat>
  <Paragraphs>418</Paragraphs>
  <Slides>34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basic-twm</vt:lpstr>
      <vt:lpstr>The Power of Physics Estimation… …in sorting out future options</vt:lpstr>
      <vt:lpstr>Inspired By…</vt:lpstr>
      <vt:lpstr>Our Trajectory Today</vt:lpstr>
      <vt:lpstr>Color Coding to Clarify</vt:lpstr>
      <vt:lpstr>Fermi Problems</vt:lpstr>
      <vt:lpstr>Example Fermi Problem</vt:lpstr>
      <vt:lpstr>Our Trajectory Today</vt:lpstr>
      <vt:lpstr>The Rise of CO2</vt:lpstr>
      <vt:lpstr>Is this Rise Surprising?</vt:lpstr>
      <vt:lpstr>Total CO2 Rise</vt:lpstr>
      <vt:lpstr>Expected Temperature Rise</vt:lpstr>
      <vt:lpstr>Our Trajectory Today</vt:lpstr>
      <vt:lpstr>Exponential Estimations</vt:lpstr>
      <vt:lpstr>Extrapolating at 10× per Century</vt:lpstr>
      <vt:lpstr>Waste Heat Boils Planet (not Global Warming)</vt:lpstr>
      <vt:lpstr>Physics Predicts an End to Economic Growth</vt:lpstr>
      <vt:lpstr>Our Trajectory Today</vt:lpstr>
      <vt:lpstr>Estimating Post-Fossil-Fuel Resources</vt:lpstr>
      <vt:lpstr>Categorize into Long-term Abundance/Scale</vt:lpstr>
      <vt:lpstr>Matrix of Considerations; Crude Scores</vt:lpstr>
      <vt:lpstr>Corn Ethanol or Bust</vt:lpstr>
      <vt:lpstr>What Does this Amount of Land Look Like?</vt:lpstr>
      <vt:lpstr>Our Trajectory Today</vt:lpstr>
      <vt:lpstr>Energy Storage</vt:lpstr>
      <vt:lpstr>Gravitational Storage</vt:lpstr>
      <vt:lpstr>Lead-Acid Batteries</vt:lpstr>
      <vt:lpstr>Compressed Air</vt:lpstr>
      <vt:lpstr>Flywheel</vt:lpstr>
      <vt:lpstr>Heck: Just Use a Generator!</vt:lpstr>
      <vt:lpstr>Our Trajectory Today</vt:lpstr>
      <vt:lpstr>Is 100 MPG from Gasoline Possible?</vt:lpstr>
      <vt:lpstr>Electric Vehicle (EV) Math</vt:lpstr>
      <vt:lpstr>Charging Bottleneck</vt:lpstr>
      <vt:lpstr>Summary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Physics Estimation</dc:title>
  <dc:creator>Physics UCSD</dc:creator>
  <cp:lastModifiedBy>Physics UCSD</cp:lastModifiedBy>
  <cp:revision>332</cp:revision>
  <cp:lastPrinted>2012-02-10T17:46:21Z</cp:lastPrinted>
  <dcterms:created xsi:type="dcterms:W3CDTF">2013-11-03T20:52:55Z</dcterms:created>
  <dcterms:modified xsi:type="dcterms:W3CDTF">2013-11-03T20:53:38Z</dcterms:modified>
</cp:coreProperties>
</file>